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25"/>
  </p:notesMasterIdLst>
  <p:sldIdLst>
    <p:sldId id="308" r:id="rId2"/>
    <p:sldId id="265" r:id="rId3"/>
    <p:sldId id="284" r:id="rId4"/>
    <p:sldId id="285" r:id="rId5"/>
    <p:sldId id="273" r:id="rId6"/>
    <p:sldId id="274" r:id="rId7"/>
    <p:sldId id="309" r:id="rId8"/>
    <p:sldId id="286" r:id="rId9"/>
    <p:sldId id="287" r:id="rId10"/>
    <p:sldId id="276" r:id="rId11"/>
    <p:sldId id="277" r:id="rId12"/>
    <p:sldId id="278" r:id="rId13"/>
    <p:sldId id="279" r:id="rId14"/>
    <p:sldId id="315" r:id="rId15"/>
    <p:sldId id="290" r:id="rId16"/>
    <p:sldId id="304" r:id="rId17"/>
    <p:sldId id="316" r:id="rId18"/>
    <p:sldId id="298" r:id="rId19"/>
    <p:sldId id="317" r:id="rId20"/>
    <p:sldId id="318" r:id="rId21"/>
    <p:sldId id="292" r:id="rId22"/>
    <p:sldId id="319" r:id="rId23"/>
    <p:sldId id="320" r:id="rId2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91E"/>
    <a:srgbClr val="214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176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B0979-E91E-7942-BC7A-5B04D12BE6AA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AA273-32CA-2B40-B2A5-17F9711076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78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2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9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249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B6BA-25C0-42FE-9C5E-905B2A82437C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75450" y="77789"/>
            <a:ext cx="2057400" cy="365125"/>
          </a:xfrm>
        </p:spPr>
        <p:txBody>
          <a:bodyPr/>
          <a:lstStyle/>
          <a:p>
            <a:fld id="{5FFF624E-C52E-4DBD-ADA3-6FA8C59360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0" y="584200"/>
            <a:ext cx="9144000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46427F"/>
                </a:gs>
                <a:gs pos="85000">
                  <a:srgbClr val="46427F">
                    <a:alpha val="10000"/>
                  </a:srgbClr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 userDrawn="1"/>
        </p:nvCxnSpPr>
        <p:spPr>
          <a:xfrm flipH="1">
            <a:off x="0" y="6273800"/>
            <a:ext cx="9144000" cy="0"/>
          </a:xfrm>
          <a:prstGeom prst="line">
            <a:avLst/>
          </a:prstGeom>
          <a:ln w="44450">
            <a:gradFill flip="none" rotWithShape="1">
              <a:gsLst>
                <a:gs pos="0">
                  <a:srgbClr val="306440"/>
                </a:gs>
                <a:gs pos="85000">
                  <a:srgbClr val="306440">
                    <a:lumMod val="100000"/>
                    <a:alpha val="10000"/>
                  </a:srgbClr>
                </a:gs>
              </a:gsLst>
              <a:lin ang="0" scaled="0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31738" y="6332323"/>
            <a:ext cx="501113" cy="486461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565533" y="6221296"/>
            <a:ext cx="1212063" cy="726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8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42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64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89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76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23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64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838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86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9889-CA50-3A4B-9E7A-B65D2AEA1B6E}" type="datetimeFigureOut">
              <a:rPr kumimoji="1" lang="ja-JP" altLang="en-US" smtClean="0"/>
              <a:t>2019/9/19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D948-5D2F-9D4A-8502-3B965AF0F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0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F19CD9-13F2-485C-817B-370DCB418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171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4000" dirty="0"/>
              <a:t>生きるということ　死ぬということ</a:t>
            </a:r>
            <a:br>
              <a:rPr lang="en-US" altLang="ja-JP" dirty="0"/>
            </a:br>
            <a:br>
              <a:rPr lang="en-US" altLang="ja-JP" sz="4900" dirty="0"/>
            </a:br>
            <a:r>
              <a:rPr lang="ja-JP" altLang="en-US" sz="5300" dirty="0"/>
              <a:t>　緩和ケアを考える</a:t>
            </a:r>
            <a:endParaRPr kumimoji="1" lang="ja-JP" altLang="en-US" sz="53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FA35A5-B8E6-4F3D-8B20-0E88C9ED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677" y="488557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/>
              <a:t>埼玉医科大学病院</a:t>
            </a:r>
            <a:endParaRPr kumimoji="1" lang="en-US" altLang="ja-JP" sz="2800" dirty="0"/>
          </a:p>
          <a:p>
            <a:pPr marL="0" indent="0">
              <a:buNone/>
            </a:pPr>
            <a:r>
              <a:rPr lang="ja-JP" altLang="en-US" sz="2800" dirty="0"/>
              <a:t>救急科緩和医療科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/>
              <a:t>岩瀨　哲</a:t>
            </a:r>
          </a:p>
        </p:txBody>
      </p:sp>
    </p:spTree>
    <p:extLst>
      <p:ext uri="{BB962C8B-B14F-4D97-AF65-F5344CB8AC3E}">
        <p14:creationId xmlns:p14="http://schemas.microsoft.com/office/powerpoint/2010/main" val="3864021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17301" y="1479666"/>
            <a:ext cx="6858000" cy="1954779"/>
          </a:xfrm>
        </p:spPr>
        <p:txBody>
          <a:bodyPr>
            <a:noAutofit/>
          </a:bodyPr>
          <a:lstStyle/>
          <a:p>
            <a:r>
              <a:rPr lang="ja-JP" altLang="en-US" sz="4000" dirty="0">
                <a:solidFill>
                  <a:schemeClr val="tx1"/>
                </a:solidFill>
              </a:rPr>
              <a:t> スクリーニング</a:t>
            </a:r>
            <a:endParaRPr kumimoji="1" lang="en-US" altLang="ja-JP" sz="4000" dirty="0">
              <a:solidFill>
                <a:schemeClr val="tx1"/>
              </a:solidFill>
            </a:endParaRPr>
          </a:p>
          <a:p>
            <a:endParaRPr kumimoji="1" lang="en-US" altLang="ja-JP" sz="5400" dirty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評価</a:t>
            </a:r>
            <a:endParaRPr lang="en-US" altLang="ja-JP" sz="4000" dirty="0">
              <a:solidFill>
                <a:schemeClr val="tx1"/>
              </a:solidFill>
            </a:endParaRPr>
          </a:p>
          <a:p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緩和ケア介入</a:t>
            </a:r>
            <a:endParaRPr lang="en-US" altLang="ja-JP" sz="4000" dirty="0">
              <a:solidFill>
                <a:schemeClr val="tx1"/>
              </a:solidFill>
            </a:endParaRPr>
          </a:p>
          <a:p>
            <a:endParaRPr lang="en-US" altLang="ja-JP" sz="800" dirty="0">
              <a:solidFill>
                <a:schemeClr val="tx1"/>
              </a:solidFill>
            </a:endParaRPr>
          </a:p>
          <a:p>
            <a:r>
              <a:rPr lang="ja-JP" altLang="en-US" sz="4000" dirty="0">
                <a:solidFill>
                  <a:schemeClr val="tx1"/>
                </a:solidFill>
              </a:rPr>
              <a:t>再評価</a:t>
            </a:r>
            <a:endParaRPr lang="en-US" altLang="ja-JP" sz="5400" dirty="0">
              <a:solidFill>
                <a:schemeClr val="tx1"/>
              </a:solidFill>
            </a:endParaRPr>
          </a:p>
          <a:p>
            <a:endParaRPr kumimoji="1" lang="ja-JP" altLang="en-US" sz="5400" dirty="0">
              <a:solidFill>
                <a:schemeClr val="tx1"/>
              </a:solidFill>
            </a:endParaRPr>
          </a:p>
        </p:txBody>
      </p:sp>
      <p:pic>
        <p:nvPicPr>
          <p:cNvPr id="6" name="Picture 37" descr="NCC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15" b="14285"/>
          <a:stretch>
            <a:fillRect/>
          </a:stretch>
        </p:blipFill>
        <p:spPr bwMode="auto">
          <a:xfrm>
            <a:off x="604800" y="714876"/>
            <a:ext cx="2023019" cy="1209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右カーブ矢印 1"/>
          <p:cNvSpPr/>
          <p:nvPr/>
        </p:nvSpPr>
        <p:spPr>
          <a:xfrm rot="10800000">
            <a:off x="5981118" y="3023092"/>
            <a:ext cx="603802" cy="234693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左カーブ矢印 3"/>
          <p:cNvSpPr/>
          <p:nvPr/>
        </p:nvSpPr>
        <p:spPr>
          <a:xfrm flipH="1">
            <a:off x="2050761" y="3023092"/>
            <a:ext cx="521804" cy="234693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971016" y="2457054"/>
            <a:ext cx="550571" cy="4165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47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896" y="463518"/>
            <a:ext cx="7886700" cy="1325563"/>
          </a:xfrm>
        </p:spPr>
        <p:txBody>
          <a:bodyPr>
            <a:normAutofit/>
          </a:bodyPr>
          <a:lstStyle/>
          <a:p>
            <a:r>
              <a:rPr lang="ja-JP" altLang="en-US" sz="3600" b="1" dirty="0"/>
              <a:t>スクリーニング</a:t>
            </a:r>
            <a:endParaRPr kumimoji="1" lang="ja-JP" altLang="en-US" sz="3600" b="1" baseline="30000" dirty="0"/>
          </a:p>
        </p:txBody>
      </p:sp>
      <p:sp>
        <p:nvSpPr>
          <p:cNvPr id="4" name="Text Box 51"/>
          <p:cNvSpPr txBox="1">
            <a:spLocks noChangeArrowheads="1"/>
          </p:cNvSpPr>
          <p:nvPr/>
        </p:nvSpPr>
        <p:spPr bwMode="auto">
          <a:xfrm>
            <a:off x="364896" y="1671235"/>
            <a:ext cx="8577795" cy="4792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xmlns:mc="http://schemas.openxmlformats.org/markup-compatibility/2006" val="FFFFFF" mc:Ignorable="a14" a14:legacySpreadsheetColorIndex="65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432" tIns="18288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defRPr sz="1000"/>
            </a:pPr>
            <a:r>
              <a:rPr lang="ja-JP" altLang="en-US" sz="3200" dirty="0">
                <a:ea typeface="ＭＳ Ｐゴシック"/>
              </a:rPr>
              <a:t>・ 身体</a:t>
            </a:r>
            <a:r>
              <a:rPr lang="en-US" altLang="ja-JP" sz="3200" dirty="0">
                <a:ea typeface="ＭＳ Ｐゴシック"/>
              </a:rPr>
              <a:t>/</a:t>
            </a:r>
            <a:r>
              <a:rPr lang="ja-JP" altLang="en-US" sz="3200" dirty="0">
                <a:ea typeface="ＭＳ Ｐゴシック"/>
              </a:rPr>
              <a:t>精神症状の有無</a:t>
            </a:r>
            <a:endParaRPr lang="en-US" altLang="ja-JP" sz="3200" dirty="0">
              <a:ea typeface="ＭＳ Ｐゴシック"/>
            </a:endParaRPr>
          </a:p>
          <a:p>
            <a:pPr marL="174625" indent="-174625">
              <a:lnSpc>
                <a:spcPct val="150000"/>
              </a:lnSpc>
              <a:defRPr sz="1000"/>
            </a:pPr>
            <a:r>
              <a:rPr lang="ja-JP" altLang="en-US" sz="3200" dirty="0">
                <a:ea typeface="ＭＳ Ｐゴシック"/>
              </a:rPr>
              <a:t>・ がん診断と加療によるストレスの有無</a:t>
            </a:r>
            <a:endParaRPr lang="en-US" altLang="ja-JP" sz="3200" dirty="0">
              <a:ea typeface="ＭＳ Ｐゴシック"/>
            </a:endParaRPr>
          </a:p>
          <a:p>
            <a:pPr marL="174625" indent="-174625">
              <a:lnSpc>
                <a:spcPct val="150000"/>
              </a:lnSpc>
              <a:defRPr sz="1000"/>
            </a:pPr>
            <a:r>
              <a:rPr lang="ja-JP" altLang="en-US" sz="3200" dirty="0">
                <a:ea typeface="ＭＳ Ｐゴシック"/>
              </a:rPr>
              <a:t>・ 患者に共存する社会心理的問題の有無</a:t>
            </a:r>
            <a:endParaRPr lang="en-US" altLang="ja-JP" sz="3200" dirty="0">
              <a:ea typeface="ＭＳ Ｐゴシック"/>
            </a:endParaRPr>
          </a:p>
          <a:p>
            <a:pPr lvl="0">
              <a:lnSpc>
                <a:spcPct val="150000"/>
              </a:lnSpc>
              <a:defRPr sz="1000"/>
            </a:pPr>
            <a:r>
              <a:rPr kumimoji="0" lang="ja-JP" altLang="en-US" sz="3200" kern="0" dirty="0">
                <a:ea typeface="ＭＳ Ｐゴシック"/>
              </a:rPr>
              <a:t>・ 全身転移の有無</a:t>
            </a:r>
          </a:p>
          <a:p>
            <a:pPr lvl="0">
              <a:lnSpc>
                <a:spcPct val="150000"/>
              </a:lnSpc>
              <a:defRPr sz="1000"/>
            </a:pPr>
            <a:r>
              <a:rPr kumimoji="0" lang="ja-JP" altLang="en-US" sz="3200" kern="0" dirty="0">
                <a:ea typeface="ＭＳ Ｐゴシック"/>
              </a:rPr>
              <a:t>・ 患者</a:t>
            </a:r>
            <a:r>
              <a:rPr kumimoji="0" lang="en-US" altLang="ja-JP" sz="3200" kern="0" dirty="0">
                <a:ea typeface="ＭＳ Ｐゴシック"/>
              </a:rPr>
              <a:t>/</a:t>
            </a:r>
            <a:r>
              <a:rPr kumimoji="0" lang="ja-JP" altLang="en-US" sz="3200" kern="0" dirty="0">
                <a:ea typeface="ＭＳ Ｐゴシック"/>
              </a:rPr>
              <a:t>家族の病状理解と意思決定支援の必要性</a:t>
            </a:r>
            <a:endParaRPr kumimoji="0" lang="en-US" altLang="ja-JP" sz="3200" kern="0" dirty="0">
              <a:ea typeface="ＭＳ Ｐゴシック"/>
            </a:endParaRPr>
          </a:p>
          <a:p>
            <a:pPr lvl="0">
              <a:lnSpc>
                <a:spcPct val="150000"/>
              </a:lnSpc>
              <a:defRPr sz="1000"/>
            </a:pPr>
            <a:r>
              <a:rPr kumimoji="0" lang="ja-JP" altLang="en-US" sz="3200" kern="0" dirty="0">
                <a:ea typeface="ＭＳ Ｐゴシック"/>
              </a:rPr>
              <a:t>・ 患者</a:t>
            </a:r>
            <a:r>
              <a:rPr kumimoji="0" lang="en-US" altLang="ja-JP" sz="3200" kern="0" dirty="0">
                <a:ea typeface="ＭＳ Ｐゴシック"/>
              </a:rPr>
              <a:t>/</a:t>
            </a:r>
            <a:r>
              <a:rPr kumimoji="0" lang="ja-JP" altLang="en-US" sz="3200" kern="0" dirty="0">
                <a:ea typeface="ＭＳ Ｐゴシック"/>
              </a:rPr>
              <a:t>家族の医療者に対して何を期待してるか</a:t>
            </a:r>
            <a:endParaRPr kumimoji="0" lang="en-US" altLang="ja-JP" sz="3200" kern="0" dirty="0">
              <a:ea typeface="ＭＳ Ｐゴシック"/>
            </a:endParaRPr>
          </a:p>
          <a:p>
            <a:pPr>
              <a:defRPr sz="1000"/>
            </a:pPr>
            <a:endParaRPr lang="en-US" altLang="ja-JP" sz="2800" dirty="0">
              <a:latin typeface="ＭＳ Ｐゴシック"/>
              <a:ea typeface="ＭＳ Ｐゴシック"/>
            </a:endParaRPr>
          </a:p>
          <a:p>
            <a:pPr>
              <a:defRPr sz="1000"/>
            </a:pPr>
            <a:endParaRPr lang="en-US" altLang="ja-JP" sz="2800" dirty="0">
              <a:latin typeface="ＭＳ Ｐゴシック"/>
              <a:ea typeface="ＭＳ Ｐゴシック"/>
            </a:endParaRPr>
          </a:p>
          <a:p>
            <a:pPr>
              <a:defRPr sz="1000"/>
            </a:pPr>
            <a:endParaRPr lang="ja-JP" altLang="en-US" sz="2800" dirty="0">
              <a:latin typeface="ＭＳ Ｐゴシック"/>
              <a:ea typeface="ＭＳ Ｐゴシック"/>
            </a:endParaRPr>
          </a:p>
          <a:p>
            <a:pPr>
              <a:defRPr sz="1000"/>
            </a:pPr>
            <a:endParaRPr lang="ja-JP" altLang="en-US" sz="2800" dirty="0"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27832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0570" y="1789081"/>
            <a:ext cx="78867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solidFill>
                  <a:srgbClr val="FF0000"/>
                </a:solidFill>
                <a:latin typeface="+mn-ea"/>
              </a:rPr>
              <a:t>・</a:t>
            </a:r>
            <a:r>
              <a:rPr lang="ja-JP" altLang="en-US" b="1" dirty="0">
                <a:solidFill>
                  <a:srgbClr val="FF0000"/>
                </a:solidFill>
                <a:latin typeface="+mn-ea"/>
              </a:rPr>
              <a:t>がん治療のリスクとベネフィットを評価</a:t>
            </a:r>
            <a:endParaRPr lang="en-US" altLang="ja-JP" b="1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latin typeface="+mn-ea"/>
              </a:rPr>
              <a:t>・患者個人のゴールと期待はなにか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latin typeface="+mn-ea"/>
              </a:rPr>
              <a:t>・患者の症状（身体</a:t>
            </a:r>
            <a:r>
              <a:rPr lang="en-US" altLang="ja-JP" dirty="0">
                <a:latin typeface="+mn-ea"/>
              </a:rPr>
              <a:t>/</a:t>
            </a:r>
            <a:r>
              <a:rPr lang="ja-JP" altLang="en-US" dirty="0">
                <a:latin typeface="+mn-ea"/>
              </a:rPr>
              <a:t>精神）を評価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latin typeface="+mn-ea"/>
              </a:rPr>
              <a:t>・患者の社会心理的なストレスを評価</a:t>
            </a:r>
            <a:endParaRPr lang="en-US" altLang="ja-JP" dirty="0">
              <a:latin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dirty="0">
                <a:latin typeface="+mn-ea"/>
              </a:rPr>
              <a:t>・教育と情報提供の必要性を評価</a:t>
            </a:r>
            <a:endParaRPr lang="en-US" altLang="ja-JP" dirty="0">
              <a:latin typeface="+mn-ea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364896" y="463518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3600" b="1" dirty="0"/>
              <a:t>評価</a:t>
            </a:r>
            <a:endParaRPr kumimoji="1" lang="ja-JP" altLang="en-US" sz="3600" b="1" baseline="30000" dirty="0"/>
          </a:p>
        </p:txBody>
      </p:sp>
    </p:spTree>
    <p:extLst>
      <p:ext uri="{BB962C8B-B14F-4D97-AF65-F5344CB8AC3E}">
        <p14:creationId xmlns:p14="http://schemas.microsoft.com/office/powerpoint/2010/main" val="181631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364896" y="46351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b="1" dirty="0"/>
              <a:t>緩和ケアの介入</a:t>
            </a:r>
            <a:endParaRPr lang="ja-JP" altLang="en-US" sz="3600" b="1" baseline="30000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0570" y="1789080"/>
            <a:ext cx="8543430" cy="5068920"/>
          </a:xfrm>
        </p:spPr>
        <p:txBody>
          <a:bodyPr>
            <a:noAutofit/>
          </a:bodyPr>
          <a:lstStyle/>
          <a:p>
            <a:pPr marL="0" indent="0">
              <a:buNone/>
              <a:defRPr sz="1000"/>
            </a:pPr>
            <a:r>
              <a:rPr lang="ja-JP" altLang="en-US" sz="3000" dirty="0">
                <a:solidFill>
                  <a:srgbClr val="FF0000"/>
                </a:solidFill>
                <a:latin typeface="+mn-ea"/>
              </a:rPr>
              <a:t>・　治療継続か否かの意思決定支援</a:t>
            </a:r>
            <a:endParaRPr lang="en-US" altLang="ja-JP" sz="30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  <a:defRPr sz="1000"/>
            </a:pPr>
            <a:r>
              <a:rPr lang="ja-JP" altLang="en-US" sz="3000" dirty="0">
                <a:solidFill>
                  <a:srgbClr val="FF0000"/>
                </a:solidFill>
                <a:latin typeface="+mn-ea"/>
              </a:rPr>
              <a:t>・　抗がん治療 </a:t>
            </a:r>
            <a:endParaRPr lang="en-US" altLang="ja-JP" sz="3000" dirty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  <a:defRPr sz="1000"/>
            </a:pPr>
            <a:r>
              <a:rPr lang="ja-JP" altLang="en-US" sz="3000" dirty="0">
                <a:solidFill>
                  <a:srgbClr val="21498A"/>
                </a:solidFill>
                <a:latin typeface="+mn-ea"/>
              </a:rPr>
              <a:t>・　</a:t>
            </a:r>
            <a:r>
              <a:rPr lang="ja-JP" altLang="en-US" sz="3000" dirty="0">
                <a:latin typeface="+mn-ea"/>
              </a:rPr>
              <a:t>支持療法</a:t>
            </a:r>
            <a:r>
              <a:rPr lang="en-US" altLang="ja-JP" sz="3000" dirty="0">
                <a:latin typeface="+mn-ea"/>
              </a:rPr>
              <a:t>/ </a:t>
            </a:r>
            <a:r>
              <a:rPr lang="ja-JP" altLang="en-US" sz="3000" dirty="0">
                <a:latin typeface="+mn-ea"/>
              </a:rPr>
              <a:t>緩和治療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  <a:defRPr sz="1000"/>
            </a:pPr>
            <a:r>
              <a:rPr lang="ja-JP" altLang="en-US" sz="3000" dirty="0">
                <a:latin typeface="+mn-ea"/>
              </a:rPr>
              <a:t>・　専門職間協働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  <a:defRPr sz="1000"/>
            </a:pPr>
            <a:r>
              <a:rPr lang="ja-JP" altLang="en-US" sz="3000" dirty="0">
                <a:latin typeface="+mn-ea"/>
              </a:rPr>
              <a:t>・　症状コントロール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  <a:defRPr sz="1000"/>
            </a:pPr>
            <a:r>
              <a:rPr lang="ja-JP" altLang="en-US" sz="3000" dirty="0">
                <a:latin typeface="+mn-ea"/>
              </a:rPr>
              <a:t>・　心理社会的サポート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  <a:defRPr sz="1000"/>
            </a:pPr>
            <a:r>
              <a:rPr lang="ja-JP" altLang="en-US" sz="3000" dirty="0">
                <a:latin typeface="+mn-ea"/>
              </a:rPr>
              <a:t>・  地域医療連携</a:t>
            </a:r>
            <a:endParaRPr lang="en-US" altLang="ja-JP" sz="3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6811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4350" y="3200136"/>
            <a:ext cx="9472613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700" dirty="0"/>
              <a:t>なぜ、わが国の病院は患者さんを丸腰で家に帰すのか？</a:t>
            </a:r>
          </a:p>
        </p:txBody>
      </p:sp>
    </p:spTree>
    <p:extLst>
      <p:ext uri="{BB962C8B-B14F-4D97-AF65-F5344CB8AC3E}">
        <p14:creationId xmlns:p14="http://schemas.microsoft.com/office/powerpoint/2010/main" val="4027079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45920" y="3087970"/>
            <a:ext cx="886968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/>
              <a:t>がん患者さんの</a:t>
            </a:r>
            <a:r>
              <a:rPr lang="ja-JP" altLang="en-US" sz="3600" dirty="0">
                <a:solidFill>
                  <a:srgbClr val="FF0000"/>
                </a:solidFill>
              </a:rPr>
              <a:t>緊急入院率</a:t>
            </a:r>
          </a:p>
        </p:txBody>
      </p:sp>
    </p:spTree>
    <p:extLst>
      <p:ext uri="{BB962C8B-B14F-4D97-AF65-F5344CB8AC3E}">
        <p14:creationId xmlns:p14="http://schemas.microsoft.com/office/powerpoint/2010/main" val="2527131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2387077" y="5732903"/>
            <a:ext cx="1260566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* DPC(Diagnosis Procedure Combination)</a:t>
            </a:r>
            <a:r>
              <a:rPr lang="ja-JP" altLang="en-US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」とは、平成</a:t>
            </a:r>
            <a:r>
              <a:rPr lang="en-US" altLang="ja-JP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lang="ja-JP" altLang="en-US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月に特定機能病院等に導入された</a:t>
            </a:r>
            <a:endParaRPr lang="en-US" altLang="ja-JP" sz="1200" dirty="0">
              <a:solidFill>
                <a:srgbClr val="00006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200" dirty="0">
                <a:solidFill>
                  <a:srgbClr val="00006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  急性期入院医療の診断群分類に基づく １日当りの包括評価制度</a:t>
            </a:r>
          </a:p>
          <a:p>
            <a:endParaRPr lang="ja-JP" altLang="en-US" sz="1350" dirty="0">
              <a:solidFill>
                <a:srgbClr val="0000CC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34481" y="1707229"/>
            <a:ext cx="36471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がん患者の緊急入院率</a:t>
            </a:r>
            <a:endParaRPr lang="en-US" altLang="ja-JP" sz="27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  <a:p>
            <a:endParaRPr lang="ja-JP" altLang="en-US" sz="45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4481" y="2865707"/>
            <a:ext cx="772971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「がん死亡」の</a:t>
            </a:r>
            <a:r>
              <a:rPr lang="en-US" altLang="ja-JP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23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万人</a:t>
            </a:r>
            <a:r>
              <a:rPr lang="en-US" altLang="ja-JP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(2011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〜)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DPC*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解析では、</a:t>
            </a:r>
            <a:endParaRPr lang="en-US" altLang="ja-JP" sz="2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ja-JP" altLang="en-US" sz="2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死亡前</a:t>
            </a:r>
            <a:r>
              <a:rPr lang="en-US" altLang="ja-JP" sz="2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sz="2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日以内の緊急入院</a:t>
            </a:r>
            <a:endParaRPr lang="en-US" altLang="ja-JP" sz="21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（予定外入院＋救急医療入院）が</a:t>
            </a:r>
            <a:r>
              <a:rPr lang="en-US" altLang="ja-JP" sz="27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72.8</a:t>
            </a:r>
            <a:r>
              <a:rPr lang="ja-JP" altLang="en-US" sz="27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％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、</a:t>
            </a:r>
            <a:endParaRPr lang="en-US" altLang="ja-JP" sz="2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6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endParaRPr lang="en-US" altLang="ja-JP" sz="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そのうち</a:t>
            </a:r>
            <a:r>
              <a:rPr lang="ja-JP" altLang="en-US" sz="21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救急車で搬送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された患者さんは</a:t>
            </a:r>
            <a:r>
              <a:rPr lang="en-US" altLang="ja-JP" sz="21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25.8</a:t>
            </a:r>
            <a:r>
              <a:rPr lang="ja-JP" altLang="en-US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％と分析された</a:t>
            </a:r>
            <a:r>
              <a:rPr lang="en-US" altLang="ja-JP" sz="2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. </a:t>
            </a:r>
          </a:p>
          <a:p>
            <a:endParaRPr lang="ja-JP" altLang="en-US" sz="27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674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0436" y="1903762"/>
            <a:ext cx="7886700" cy="99417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緩和ケア３原則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1303" y="2897934"/>
            <a:ext cx="7886700" cy="3263504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sz="3000" dirty="0">
                <a:latin typeface="+mn-ea"/>
              </a:rPr>
              <a:t>１） 何が起こるのか？　（予測）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</a:pPr>
            <a:r>
              <a:rPr lang="ja-JP" altLang="en-US" sz="3000" dirty="0">
                <a:latin typeface="+mn-ea"/>
              </a:rPr>
              <a:t>２） それは防げるのか？　（予防）</a:t>
            </a:r>
            <a:endParaRPr lang="en-US" altLang="ja-JP" sz="3000" dirty="0">
              <a:latin typeface="+mn-ea"/>
            </a:endParaRPr>
          </a:p>
          <a:p>
            <a:pPr marL="0" indent="0">
              <a:buNone/>
            </a:pPr>
            <a:r>
              <a:rPr lang="ja-JP" altLang="en-US" sz="3000" dirty="0">
                <a:latin typeface="+mn-ea"/>
              </a:rPr>
              <a:t>３） 起こったら緩和できるのか？　（緩和）</a:t>
            </a:r>
          </a:p>
        </p:txBody>
      </p:sp>
    </p:spTree>
    <p:extLst>
      <p:ext uri="{BB962C8B-B14F-4D97-AF65-F5344CB8AC3E}">
        <p14:creationId xmlns:p14="http://schemas.microsoft.com/office/powerpoint/2010/main" val="19919036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67542" y="3470554"/>
            <a:ext cx="8013137" cy="403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+mn-ea"/>
                <a:ea typeface="+mn-ea"/>
              </a:rPr>
              <a:t>1. </a:t>
            </a:r>
            <a:r>
              <a:rPr lang="ja-JP" altLang="en-US" sz="2400" dirty="0">
                <a:latin typeface="+mn-ea"/>
                <a:ea typeface="+mn-ea"/>
              </a:rPr>
              <a:t>患者さんの訴え</a:t>
            </a:r>
            <a:endParaRPr lang="en-US" altLang="ja-JP" sz="2400" dirty="0">
              <a:latin typeface="+mn-ea"/>
              <a:ea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+mn-ea"/>
                <a:ea typeface="+mn-ea"/>
              </a:rPr>
              <a:t>2. </a:t>
            </a:r>
            <a:r>
              <a:rPr lang="ja-JP" altLang="en-US" sz="2400" dirty="0">
                <a:latin typeface="+mn-ea"/>
                <a:ea typeface="+mn-ea"/>
              </a:rPr>
              <a:t>患者さんの</a:t>
            </a:r>
            <a:r>
              <a:rPr lang="en-US" altLang="ja-JP" sz="2400" b="1" dirty="0">
                <a:latin typeface="+mn-ea"/>
                <a:ea typeface="+mn-ea"/>
              </a:rPr>
              <a:t>vital signs </a:t>
            </a:r>
            <a:r>
              <a:rPr lang="en-US" altLang="ja-JP" sz="2400" dirty="0">
                <a:latin typeface="+mn-ea"/>
                <a:ea typeface="+mn-ea"/>
              </a:rPr>
              <a:t>(</a:t>
            </a:r>
            <a:r>
              <a:rPr lang="ja-JP" altLang="en-US" sz="2400" dirty="0">
                <a:latin typeface="+mn-ea"/>
                <a:ea typeface="+mn-ea"/>
              </a:rPr>
              <a:t>血圧、脈拍、体温、呼吸数</a:t>
            </a:r>
            <a:r>
              <a:rPr lang="en-US" altLang="ja-JP" sz="2400" b="1" dirty="0">
                <a:latin typeface="+mn-ea"/>
                <a:ea typeface="+mn-ea"/>
              </a:rPr>
              <a:t>…</a:t>
            </a:r>
            <a:r>
              <a:rPr lang="ja-JP" altLang="en-US" sz="2400" b="1" dirty="0">
                <a:latin typeface="+mn-ea"/>
                <a:ea typeface="+mn-ea"/>
              </a:rPr>
              <a:t>）</a:t>
            </a:r>
            <a:endParaRPr lang="en-US" altLang="ja-JP" sz="2400" b="1" dirty="0">
              <a:latin typeface="+mn-ea"/>
              <a:ea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+mn-ea"/>
                <a:ea typeface="+mn-ea"/>
              </a:rPr>
              <a:t>3. </a:t>
            </a:r>
            <a:r>
              <a:rPr lang="ja-JP" altLang="en-US" sz="2400" dirty="0">
                <a:latin typeface="+mn-ea"/>
                <a:ea typeface="+mn-ea"/>
              </a:rPr>
              <a:t>くすりの服用状況</a:t>
            </a:r>
            <a:endParaRPr lang="en-US" altLang="ja-JP" sz="2400" dirty="0">
              <a:latin typeface="+mn-ea"/>
              <a:ea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+mn-ea"/>
                <a:ea typeface="+mn-ea"/>
              </a:rPr>
              <a:t>4. 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ea typeface="+mn-ea"/>
              </a:rPr>
              <a:t>患者さんの</a:t>
            </a:r>
            <a:r>
              <a:rPr lang="en-US" altLang="ja-JP" sz="2400" dirty="0">
                <a:solidFill>
                  <a:srgbClr val="FF0000"/>
                </a:solidFill>
                <a:latin typeface="+mn-ea"/>
                <a:ea typeface="+mn-ea"/>
              </a:rPr>
              <a:t>ADL</a:t>
            </a:r>
            <a:r>
              <a:rPr lang="ja-JP" altLang="en-US" sz="2400" dirty="0">
                <a:solidFill>
                  <a:srgbClr val="FF0000"/>
                </a:solidFill>
                <a:latin typeface="+mn-ea"/>
                <a:ea typeface="+mn-ea"/>
              </a:rPr>
              <a:t>（日常生活動作）</a:t>
            </a:r>
            <a:endParaRPr lang="en-US" altLang="ja-JP" sz="2400" dirty="0">
              <a:solidFill>
                <a:srgbClr val="FF0000"/>
              </a:solidFill>
              <a:latin typeface="+mn-ea"/>
              <a:ea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400" dirty="0">
              <a:latin typeface="+mn-ea"/>
              <a:ea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latin typeface="+mn-ea"/>
                <a:ea typeface="+mn-ea"/>
              </a:rPr>
              <a:t> * </a:t>
            </a:r>
            <a:r>
              <a:rPr lang="ja-JP" altLang="en-US" sz="2400" dirty="0">
                <a:latin typeface="+mn-ea"/>
                <a:ea typeface="+mn-ea"/>
              </a:rPr>
              <a:t>戦略的情報プラットホームの導入でリアルタイムに把握</a:t>
            </a:r>
            <a:endParaRPr lang="en-US" altLang="ja-JP" sz="2400" dirty="0">
              <a:latin typeface="+mn-ea"/>
              <a:ea typeface="+mn-ea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1350" b="1" dirty="0">
              <a:solidFill>
                <a:srgbClr val="0071BC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700" dirty="0">
                <a:solidFill>
                  <a:srgbClr val="0071BC"/>
                </a:solidFill>
                <a:latin typeface="Times New Roman" panose="02020603050405020304" pitchFamily="18" charset="0"/>
              </a:rPr>
              <a:t>　　</a:t>
            </a:r>
            <a:endParaRPr lang="en-US" altLang="ja-JP" sz="2700" dirty="0">
              <a:solidFill>
                <a:srgbClr val="0071BC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700" dirty="0">
              <a:solidFill>
                <a:srgbClr val="0071BC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ja-JP" sz="2700" dirty="0">
              <a:solidFill>
                <a:srgbClr val="0071BC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1800" dirty="0">
              <a:solidFill>
                <a:srgbClr val="0071BC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742660" y="2207186"/>
            <a:ext cx="79410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 dirty="0">
                <a:latin typeface="Times New Roman" panose="02020603050405020304" pitchFamily="18" charset="0"/>
              </a:rPr>
              <a:t>「遠隔医療で患者さんの何を診るか？」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04864" y="1223051"/>
            <a:ext cx="324159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700" dirty="0">
                <a:latin typeface="Times New Roman" panose="02020603050405020304" pitchFamily="18" charset="0"/>
              </a:rPr>
              <a:t>在宅移行ケアの課題</a:t>
            </a:r>
            <a:endParaRPr lang="en-US" altLang="ja-JP" sz="27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12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5CF688C-A2EA-4604-86B0-0AF857A66D0F}"/>
              </a:ext>
            </a:extLst>
          </p:cNvPr>
          <p:cNvSpPr/>
          <p:nvPr/>
        </p:nvSpPr>
        <p:spPr>
          <a:xfrm>
            <a:off x="111723" y="2658755"/>
            <a:ext cx="2710730" cy="1065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臓器機能の低下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20EE6EC-0CDF-45EB-9D26-31DE9DC3D961}"/>
              </a:ext>
            </a:extLst>
          </p:cNvPr>
          <p:cNvSpPr/>
          <p:nvPr/>
        </p:nvSpPr>
        <p:spPr>
          <a:xfrm>
            <a:off x="3037450" y="2658755"/>
            <a:ext cx="2710730" cy="1065136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ＡＤＬの低下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D09692-F6E5-4EE3-BD12-55A8A90C4C35}"/>
              </a:ext>
            </a:extLst>
          </p:cNvPr>
          <p:cNvSpPr/>
          <p:nvPr/>
        </p:nvSpPr>
        <p:spPr>
          <a:xfrm>
            <a:off x="6026554" y="2658755"/>
            <a:ext cx="2470466" cy="1065136"/>
          </a:xfrm>
          <a:prstGeom prst="rect">
            <a:avLst/>
          </a:prstGeom>
          <a:solidFill>
            <a:srgbClr val="FF993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症状悪化</a:t>
            </a:r>
          </a:p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バイタル低下</a:t>
            </a:r>
          </a:p>
        </p:txBody>
      </p:sp>
      <p:sp>
        <p:nvSpPr>
          <p:cNvPr id="7" name="右矢印 17">
            <a:extLst>
              <a:ext uri="{FF2B5EF4-FFF2-40B4-BE49-F238E27FC236}">
                <a16:creationId xmlns:a16="http://schemas.microsoft.com/office/drawing/2014/main" id="{BBF158DF-1318-400E-B776-17AEBC72F83B}"/>
              </a:ext>
            </a:extLst>
          </p:cNvPr>
          <p:cNvSpPr/>
          <p:nvPr/>
        </p:nvSpPr>
        <p:spPr>
          <a:xfrm>
            <a:off x="2591015" y="3058711"/>
            <a:ext cx="741248" cy="3585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右矢印 18">
            <a:extLst>
              <a:ext uri="{FF2B5EF4-FFF2-40B4-BE49-F238E27FC236}">
                <a16:creationId xmlns:a16="http://schemas.microsoft.com/office/drawing/2014/main" id="{376FD359-D6F5-4A8D-8BAB-1AC0A905BA38}"/>
              </a:ext>
            </a:extLst>
          </p:cNvPr>
          <p:cNvSpPr/>
          <p:nvPr/>
        </p:nvSpPr>
        <p:spPr>
          <a:xfrm>
            <a:off x="5592553" y="3029434"/>
            <a:ext cx="741248" cy="417103"/>
          </a:xfrm>
          <a:prstGeom prst="rightArrow">
            <a:avLst/>
          </a:prstGeom>
          <a:solidFill>
            <a:srgbClr val="FF9933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爆発 2 19">
            <a:extLst>
              <a:ext uri="{FF2B5EF4-FFF2-40B4-BE49-F238E27FC236}">
                <a16:creationId xmlns:a16="http://schemas.microsoft.com/office/drawing/2014/main" id="{D4D03D44-0BA4-4CA1-AE76-0D4268272738}"/>
              </a:ext>
            </a:extLst>
          </p:cNvPr>
          <p:cNvSpPr/>
          <p:nvPr/>
        </p:nvSpPr>
        <p:spPr>
          <a:xfrm>
            <a:off x="6756400" y="3429000"/>
            <a:ext cx="2504142" cy="2193734"/>
          </a:xfrm>
          <a:prstGeom prst="irregularSeal2">
            <a:avLst/>
          </a:prstGeom>
          <a:solidFill>
            <a:srgbClr val="FF66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緊急</a:t>
            </a:r>
          </a:p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入院</a:t>
            </a:r>
          </a:p>
        </p:txBody>
      </p:sp>
      <p:sp>
        <p:nvSpPr>
          <p:cNvPr id="10" name="曲折矢印 20">
            <a:extLst>
              <a:ext uri="{FF2B5EF4-FFF2-40B4-BE49-F238E27FC236}">
                <a16:creationId xmlns:a16="http://schemas.microsoft.com/office/drawing/2014/main" id="{F04D5BAE-934F-42C3-91C3-BCD9558F8E0A}"/>
              </a:ext>
            </a:extLst>
          </p:cNvPr>
          <p:cNvSpPr/>
          <p:nvPr/>
        </p:nvSpPr>
        <p:spPr>
          <a:xfrm flipV="1">
            <a:off x="3037450" y="3723891"/>
            <a:ext cx="741248" cy="1072336"/>
          </a:xfrm>
          <a:prstGeom prst="bentArrow">
            <a:avLst>
              <a:gd name="adj1" fmla="val 37162"/>
              <a:gd name="adj2" fmla="val 37162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FEEE1D6-9A1A-4972-B4E5-C9C6F9C13A46}"/>
              </a:ext>
            </a:extLst>
          </p:cNvPr>
          <p:cNvSpPr/>
          <p:nvPr/>
        </p:nvSpPr>
        <p:spPr>
          <a:xfrm>
            <a:off x="3832032" y="4107013"/>
            <a:ext cx="1916148" cy="1099568"/>
          </a:xfrm>
          <a:prstGeom prst="rect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外来受診</a:t>
            </a: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計画入院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FC6E9A9-E93E-4E0D-85A1-87A2A71453A9}"/>
              </a:ext>
            </a:extLst>
          </p:cNvPr>
          <p:cNvSpPr txBox="1"/>
          <p:nvPr/>
        </p:nvSpPr>
        <p:spPr>
          <a:xfrm>
            <a:off x="295031" y="1586419"/>
            <a:ext cx="5533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課題への対応 ⇒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ソリューション化</a:t>
            </a:r>
          </a:p>
        </p:txBody>
      </p:sp>
    </p:spTree>
    <p:extLst>
      <p:ext uri="{BB962C8B-B14F-4D97-AF65-F5344CB8AC3E}">
        <p14:creationId xmlns:p14="http://schemas.microsoft.com/office/powerpoint/2010/main" val="286906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18983" y="2563837"/>
            <a:ext cx="8316233" cy="16025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早期の緩和ケアは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どのような影響を及ぼすのか？</a:t>
            </a:r>
          </a:p>
        </p:txBody>
      </p:sp>
    </p:spTree>
    <p:extLst>
      <p:ext uri="{BB962C8B-B14F-4D97-AF65-F5344CB8AC3E}">
        <p14:creationId xmlns:p14="http://schemas.microsoft.com/office/powerpoint/2010/main" val="375850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52519">
            <a:off x="1106551" y="1696703"/>
            <a:ext cx="2202632" cy="408643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4021634" y="1947961"/>
            <a:ext cx="5231921" cy="372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25"/>
              </a:spcBef>
            </a:pP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問診項目について</a:t>
            </a:r>
          </a:p>
          <a:p>
            <a:pPr algn="just">
              <a:spcBef>
                <a:spcPts val="450"/>
              </a:spcBef>
            </a:pP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次の</a:t>
            </a: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</a:t>
            </a:r>
            <a:r>
              <a:rPr lang="ja-JP" altLang="en-US" kern="100" dirty="0" err="1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つの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日常生活動作について、</a:t>
            </a:r>
          </a:p>
          <a:p>
            <a:pPr algn="just">
              <a:spcBef>
                <a:spcPts val="225"/>
              </a:spcBef>
            </a:pP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 はい 」「 いいえ 」で回答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部屋間の移動ができる</a:t>
            </a:r>
          </a:p>
          <a:p>
            <a:pPr algn="just">
              <a:spcBef>
                <a:spcPts val="45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入浴する事ができる</a:t>
            </a:r>
          </a:p>
          <a:p>
            <a:pPr algn="just">
              <a:spcBef>
                <a:spcPts val="45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身なりを整える事ができる</a:t>
            </a:r>
            <a:endParaRPr lang="ja-JP" altLang="en-US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*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洗顔／髪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ブラッシング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／歯磨き／ひげ剃りなど</a:t>
            </a:r>
          </a:p>
          <a:p>
            <a:pPr algn="just">
              <a:spcBef>
                <a:spcPts val="45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着替えをする事ができる</a:t>
            </a:r>
          </a:p>
          <a:p>
            <a:pPr algn="just">
              <a:spcBef>
                <a:spcPts val="45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食事をする事ができる</a:t>
            </a:r>
          </a:p>
          <a:p>
            <a:pPr algn="just">
              <a:spcBef>
                <a:spcPts val="45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ベッドから椅子へ移乗動作ができる</a:t>
            </a:r>
          </a:p>
          <a:p>
            <a:pPr algn="just">
              <a:spcBef>
                <a:spcPts val="450"/>
              </a:spcBef>
            </a:pPr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7) 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トイレを使用する事ができる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0276" y="1195923"/>
            <a:ext cx="4478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スマートホンによる問診のイメージ</a:t>
            </a:r>
          </a:p>
        </p:txBody>
      </p:sp>
    </p:spTree>
    <p:extLst>
      <p:ext uri="{BB962C8B-B14F-4D97-AF65-F5344CB8AC3E}">
        <p14:creationId xmlns:p14="http://schemas.microsoft.com/office/powerpoint/2010/main" val="3798229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845564" y="1788185"/>
            <a:ext cx="3138147" cy="2275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3"/>
          <p:cNvSpPr txBox="1"/>
          <p:nvPr/>
        </p:nvSpPr>
        <p:spPr>
          <a:xfrm>
            <a:off x="2566142" y="2866007"/>
            <a:ext cx="867851" cy="248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018" b="1" dirty="0"/>
              <a:t>介護事務所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65915" y="4081735"/>
            <a:ext cx="3017796" cy="1909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6023894" y="2121977"/>
            <a:ext cx="1098911" cy="2553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Grp="1" noChangeAspect="1" noChangeArrowheads="1"/>
          </p:cNvPicPr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4515988" y="1710718"/>
            <a:ext cx="1403946" cy="1213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6"/>
          <a:srcRect/>
          <a:stretch>
            <a:fillRect/>
          </a:stretch>
        </p:blipFill>
        <p:spPr>
          <a:xfrm>
            <a:off x="6023893" y="2377079"/>
            <a:ext cx="1888280" cy="601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7"/>
          <a:srcRect/>
          <a:stretch>
            <a:fillRect/>
          </a:stretch>
        </p:blipFill>
        <p:spPr>
          <a:xfrm>
            <a:off x="4640267" y="3300762"/>
            <a:ext cx="4271923" cy="25109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右矢印 3"/>
          <p:cNvSpPr/>
          <p:nvPr/>
        </p:nvSpPr>
        <p:spPr>
          <a:xfrm>
            <a:off x="8976765" y="-514267"/>
            <a:ext cx="540060" cy="35962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965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89009" y="757971"/>
            <a:ext cx="6249266" cy="85725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l">
              <a:defRPr/>
            </a:pPr>
            <a:r>
              <a:rPr lang="ja-JP" altLang="en-US" sz="2357" dirty="0"/>
              <a:t>定期巡回随時対応型訪問介護看護サービス</a:t>
            </a:r>
            <a:br>
              <a:rPr lang="ja-JP" altLang="en-US" sz="2357" dirty="0"/>
            </a:br>
            <a:r>
              <a:rPr lang="ja-JP" altLang="en-US" sz="2143" dirty="0"/>
              <a:t>　　　　　　　　　　　　　　　　　　　　</a:t>
            </a:r>
            <a:endParaRPr lang="en-US" altLang="ja-JP" sz="1072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96">
            <a:extLst>
              <a:ext uri="{FF2B5EF4-FFF2-40B4-BE49-F238E27FC236}">
                <a16:creationId xmlns:a16="http://schemas.microsoft.com/office/drawing/2014/main" id="{1638B8C5-9264-4837-B911-79BA34AB93FD}"/>
              </a:ext>
            </a:extLst>
          </p:cNvPr>
          <p:cNvSpPr/>
          <p:nvPr/>
        </p:nvSpPr>
        <p:spPr>
          <a:xfrm>
            <a:off x="2492428" y="1850710"/>
            <a:ext cx="4477457" cy="1773220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" name="角丸四角形 95">
            <a:extLst>
              <a:ext uri="{FF2B5EF4-FFF2-40B4-BE49-F238E27FC236}">
                <a16:creationId xmlns:a16="http://schemas.microsoft.com/office/drawing/2014/main" id="{EAEAC297-1176-432F-B677-77CF1BE73746}"/>
              </a:ext>
            </a:extLst>
          </p:cNvPr>
          <p:cNvSpPr/>
          <p:nvPr/>
        </p:nvSpPr>
        <p:spPr>
          <a:xfrm>
            <a:off x="1631515" y="1858992"/>
            <a:ext cx="1082923" cy="3518807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88660056-8FF8-4EB2-89C6-066BA606799A}"/>
              </a:ext>
            </a:extLst>
          </p:cNvPr>
          <p:cNvSpPr/>
          <p:nvPr/>
        </p:nvSpPr>
        <p:spPr>
          <a:xfrm>
            <a:off x="1767379" y="1997673"/>
            <a:ext cx="5063715" cy="1410968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角丸四角形 10">
            <a:extLst>
              <a:ext uri="{FF2B5EF4-FFF2-40B4-BE49-F238E27FC236}">
                <a16:creationId xmlns:a16="http://schemas.microsoft.com/office/drawing/2014/main" id="{55E504D8-7F08-4A54-9EF0-0D3AED09C442}"/>
              </a:ext>
            </a:extLst>
          </p:cNvPr>
          <p:cNvSpPr/>
          <p:nvPr/>
        </p:nvSpPr>
        <p:spPr>
          <a:xfrm>
            <a:off x="1834581" y="4819187"/>
            <a:ext cx="700212" cy="3788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角丸四角形 14">
            <a:extLst>
              <a:ext uri="{FF2B5EF4-FFF2-40B4-BE49-F238E27FC236}">
                <a16:creationId xmlns:a16="http://schemas.microsoft.com/office/drawing/2014/main" id="{151081A5-87F7-43CC-A418-FD1B804B1EBF}"/>
              </a:ext>
            </a:extLst>
          </p:cNvPr>
          <p:cNvSpPr/>
          <p:nvPr/>
        </p:nvSpPr>
        <p:spPr>
          <a:xfrm>
            <a:off x="1834583" y="5500629"/>
            <a:ext cx="700210" cy="418067"/>
          </a:xfrm>
          <a:prstGeom prst="roundRect">
            <a:avLst>
              <a:gd name="adj" fmla="val 26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角丸四角形 24">
            <a:extLst>
              <a:ext uri="{FF2B5EF4-FFF2-40B4-BE49-F238E27FC236}">
                <a16:creationId xmlns:a16="http://schemas.microsoft.com/office/drawing/2014/main" id="{84C2B6FB-8374-4645-99BC-8581A4025025}"/>
              </a:ext>
            </a:extLst>
          </p:cNvPr>
          <p:cNvSpPr/>
          <p:nvPr/>
        </p:nvSpPr>
        <p:spPr>
          <a:xfrm>
            <a:off x="2871446" y="4819187"/>
            <a:ext cx="700212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角丸四角形 25">
            <a:extLst>
              <a:ext uri="{FF2B5EF4-FFF2-40B4-BE49-F238E27FC236}">
                <a16:creationId xmlns:a16="http://schemas.microsoft.com/office/drawing/2014/main" id="{995A3B4F-96EA-4678-9764-28EB0AF05F1D}"/>
              </a:ext>
            </a:extLst>
          </p:cNvPr>
          <p:cNvSpPr/>
          <p:nvPr/>
        </p:nvSpPr>
        <p:spPr>
          <a:xfrm>
            <a:off x="2871448" y="5500629"/>
            <a:ext cx="700210" cy="418067"/>
          </a:xfrm>
          <a:prstGeom prst="roundRect">
            <a:avLst>
              <a:gd name="adj" fmla="val 26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" name="角丸四角形 28">
            <a:extLst>
              <a:ext uri="{FF2B5EF4-FFF2-40B4-BE49-F238E27FC236}">
                <a16:creationId xmlns:a16="http://schemas.microsoft.com/office/drawing/2014/main" id="{4DE6F471-7A12-4E2F-BC26-0E461E827429}"/>
              </a:ext>
            </a:extLst>
          </p:cNvPr>
          <p:cNvSpPr/>
          <p:nvPr/>
        </p:nvSpPr>
        <p:spPr>
          <a:xfrm>
            <a:off x="1834581" y="3945130"/>
            <a:ext cx="700212" cy="378882"/>
          </a:xfrm>
          <a:prstGeom prst="roundRect">
            <a:avLst>
              <a:gd name="adj" fmla="val 0"/>
            </a:avLst>
          </a:prstGeom>
          <a:solidFill>
            <a:srgbClr val="FFC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角丸四角形 29">
            <a:extLst>
              <a:ext uri="{FF2B5EF4-FFF2-40B4-BE49-F238E27FC236}">
                <a16:creationId xmlns:a16="http://schemas.microsoft.com/office/drawing/2014/main" id="{3B6E764F-CBD5-4579-818C-489F41205D02}"/>
              </a:ext>
            </a:extLst>
          </p:cNvPr>
          <p:cNvSpPr/>
          <p:nvPr/>
        </p:nvSpPr>
        <p:spPr>
          <a:xfrm>
            <a:off x="4956149" y="4819186"/>
            <a:ext cx="700212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角丸四角形 30">
            <a:extLst>
              <a:ext uri="{FF2B5EF4-FFF2-40B4-BE49-F238E27FC236}">
                <a16:creationId xmlns:a16="http://schemas.microsoft.com/office/drawing/2014/main" id="{C2A1035E-300F-405F-91D2-0F6092ED3D4C}"/>
              </a:ext>
            </a:extLst>
          </p:cNvPr>
          <p:cNvSpPr/>
          <p:nvPr/>
        </p:nvSpPr>
        <p:spPr>
          <a:xfrm>
            <a:off x="4956149" y="5500628"/>
            <a:ext cx="700212" cy="418067"/>
          </a:xfrm>
          <a:prstGeom prst="roundRect">
            <a:avLst>
              <a:gd name="adj" fmla="val 26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角丸四角形 31">
            <a:extLst>
              <a:ext uri="{FF2B5EF4-FFF2-40B4-BE49-F238E27FC236}">
                <a16:creationId xmlns:a16="http://schemas.microsoft.com/office/drawing/2014/main" id="{8537BA40-1ECE-43AD-9863-BB0F26843FE7}"/>
              </a:ext>
            </a:extLst>
          </p:cNvPr>
          <p:cNvSpPr/>
          <p:nvPr/>
        </p:nvSpPr>
        <p:spPr>
          <a:xfrm>
            <a:off x="4956149" y="3945130"/>
            <a:ext cx="700212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角丸四角形 35">
            <a:extLst>
              <a:ext uri="{FF2B5EF4-FFF2-40B4-BE49-F238E27FC236}">
                <a16:creationId xmlns:a16="http://schemas.microsoft.com/office/drawing/2014/main" id="{590440A7-02B5-491F-8E86-33D28E36CC1E}"/>
              </a:ext>
            </a:extLst>
          </p:cNvPr>
          <p:cNvSpPr/>
          <p:nvPr/>
        </p:nvSpPr>
        <p:spPr>
          <a:xfrm>
            <a:off x="3908309" y="4819186"/>
            <a:ext cx="700212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角丸四角形 36">
            <a:extLst>
              <a:ext uri="{FF2B5EF4-FFF2-40B4-BE49-F238E27FC236}">
                <a16:creationId xmlns:a16="http://schemas.microsoft.com/office/drawing/2014/main" id="{0CB374EB-138F-438B-94E0-6E9FEBA903C3}"/>
              </a:ext>
            </a:extLst>
          </p:cNvPr>
          <p:cNvSpPr/>
          <p:nvPr/>
        </p:nvSpPr>
        <p:spPr>
          <a:xfrm>
            <a:off x="3908311" y="5500628"/>
            <a:ext cx="700210" cy="418067"/>
          </a:xfrm>
          <a:prstGeom prst="roundRect">
            <a:avLst>
              <a:gd name="adj" fmla="val 26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角丸四角形 38">
            <a:extLst>
              <a:ext uri="{FF2B5EF4-FFF2-40B4-BE49-F238E27FC236}">
                <a16:creationId xmlns:a16="http://schemas.microsoft.com/office/drawing/2014/main" id="{03E485FA-73EA-4154-93A5-DCD257E16A67}"/>
              </a:ext>
            </a:extLst>
          </p:cNvPr>
          <p:cNvSpPr/>
          <p:nvPr/>
        </p:nvSpPr>
        <p:spPr>
          <a:xfrm>
            <a:off x="1976301" y="2208956"/>
            <a:ext cx="2033892" cy="1063533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予定入院</a:t>
            </a:r>
            <a:endParaRPr lang="ja-JP" altLang="en-US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ja-JP" altLang="en-US" dirty="0"/>
          </a:p>
        </p:txBody>
      </p:sp>
      <p:sp>
        <p:nvSpPr>
          <p:cNvPr id="18" name="角丸四角形 41">
            <a:extLst>
              <a:ext uri="{FF2B5EF4-FFF2-40B4-BE49-F238E27FC236}">
                <a16:creationId xmlns:a16="http://schemas.microsoft.com/office/drawing/2014/main" id="{2579E945-51F4-49FF-87E4-A83793ADF80B}"/>
              </a:ext>
            </a:extLst>
          </p:cNvPr>
          <p:cNvSpPr/>
          <p:nvPr/>
        </p:nvSpPr>
        <p:spPr>
          <a:xfrm>
            <a:off x="4390088" y="2196423"/>
            <a:ext cx="2250358" cy="109991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9" name="角丸四角形 42">
            <a:extLst>
              <a:ext uri="{FF2B5EF4-FFF2-40B4-BE49-F238E27FC236}">
                <a16:creationId xmlns:a16="http://schemas.microsoft.com/office/drawing/2014/main" id="{312E7EFB-3BB5-4851-830E-A7B31A0FD1B8}"/>
              </a:ext>
            </a:extLst>
          </p:cNvPr>
          <p:cNvSpPr/>
          <p:nvPr/>
        </p:nvSpPr>
        <p:spPr>
          <a:xfrm>
            <a:off x="6986554" y="5496828"/>
            <a:ext cx="700212" cy="421867"/>
          </a:xfrm>
          <a:prstGeom prst="roundRect">
            <a:avLst>
              <a:gd name="adj" fmla="val 26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0" name="角丸四角形 43">
            <a:extLst>
              <a:ext uri="{FF2B5EF4-FFF2-40B4-BE49-F238E27FC236}">
                <a16:creationId xmlns:a16="http://schemas.microsoft.com/office/drawing/2014/main" id="{4804D480-69BB-4B3C-BD7A-D645BDA7993F}"/>
              </a:ext>
            </a:extLst>
          </p:cNvPr>
          <p:cNvSpPr/>
          <p:nvPr/>
        </p:nvSpPr>
        <p:spPr>
          <a:xfrm>
            <a:off x="7835176" y="5496828"/>
            <a:ext cx="700212" cy="421867"/>
          </a:xfrm>
          <a:prstGeom prst="roundRect">
            <a:avLst>
              <a:gd name="adj" fmla="val 26075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角丸四角形 44">
            <a:extLst>
              <a:ext uri="{FF2B5EF4-FFF2-40B4-BE49-F238E27FC236}">
                <a16:creationId xmlns:a16="http://schemas.microsoft.com/office/drawing/2014/main" id="{3F0F0564-BC40-48AB-AF7B-6474CD2CC39E}"/>
              </a:ext>
            </a:extLst>
          </p:cNvPr>
          <p:cNvSpPr/>
          <p:nvPr/>
        </p:nvSpPr>
        <p:spPr>
          <a:xfrm>
            <a:off x="7821366" y="3969894"/>
            <a:ext cx="709420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2" name="角丸四角形 45">
            <a:extLst>
              <a:ext uri="{FF2B5EF4-FFF2-40B4-BE49-F238E27FC236}">
                <a16:creationId xmlns:a16="http://schemas.microsoft.com/office/drawing/2014/main" id="{8F80830D-1091-47E5-9E97-7A49CF9C6256}"/>
              </a:ext>
            </a:extLst>
          </p:cNvPr>
          <p:cNvSpPr/>
          <p:nvPr/>
        </p:nvSpPr>
        <p:spPr>
          <a:xfrm>
            <a:off x="7835176" y="4815387"/>
            <a:ext cx="700212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47DA310-5A75-4EFD-BBF9-B6696CB881B4}"/>
              </a:ext>
            </a:extLst>
          </p:cNvPr>
          <p:cNvSpPr txBox="1"/>
          <p:nvPr/>
        </p:nvSpPr>
        <p:spPr>
          <a:xfrm>
            <a:off x="-11116" y="4867615"/>
            <a:ext cx="168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定期巡回随時訪問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8FB668E-89EC-43FD-9FFE-DD35C1D3E39C}"/>
              </a:ext>
            </a:extLst>
          </p:cNvPr>
          <p:cNvSpPr txBox="1"/>
          <p:nvPr/>
        </p:nvSpPr>
        <p:spPr>
          <a:xfrm>
            <a:off x="164215" y="3888595"/>
            <a:ext cx="14348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緩和ケアチーム</a:t>
            </a:r>
            <a:endParaRPr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80481E8-C828-4516-A084-4E2BCDB77453}"/>
              </a:ext>
            </a:extLst>
          </p:cNvPr>
          <p:cNvSpPr txBox="1"/>
          <p:nvPr/>
        </p:nvSpPr>
        <p:spPr>
          <a:xfrm>
            <a:off x="484533" y="2644953"/>
            <a:ext cx="12926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地域病院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95BD4CA5-86B0-4844-91F1-BB67512E21C5}"/>
              </a:ext>
            </a:extLst>
          </p:cNvPr>
          <p:cNvCxnSpPr>
            <a:stCxn id="7" idx="0"/>
            <a:endCxn id="11" idx="2"/>
          </p:cNvCxnSpPr>
          <p:nvPr/>
        </p:nvCxnSpPr>
        <p:spPr>
          <a:xfrm flipV="1">
            <a:off x="2184687" y="4324012"/>
            <a:ext cx="0" cy="495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D601BBB-F02C-4200-92A7-000619C0F039}"/>
              </a:ext>
            </a:extLst>
          </p:cNvPr>
          <p:cNvCxnSpPr>
            <a:stCxn id="9" idx="0"/>
            <a:endCxn id="11" idx="2"/>
          </p:cNvCxnSpPr>
          <p:nvPr/>
        </p:nvCxnSpPr>
        <p:spPr>
          <a:xfrm flipH="1" flipV="1">
            <a:off x="2184687" y="4324012"/>
            <a:ext cx="1036865" cy="495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03E30288-CD7E-4D17-AB3B-1C858E8EE220}"/>
              </a:ext>
            </a:extLst>
          </p:cNvPr>
          <p:cNvCxnSpPr>
            <a:stCxn id="15" idx="0"/>
            <a:endCxn id="11" idx="2"/>
          </p:cNvCxnSpPr>
          <p:nvPr/>
        </p:nvCxnSpPr>
        <p:spPr>
          <a:xfrm flipH="1" flipV="1">
            <a:off x="2184687" y="4324012"/>
            <a:ext cx="2073728" cy="4951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46D185C-7FEF-4C27-BE86-3A6A1ED4E475}"/>
              </a:ext>
            </a:extLst>
          </p:cNvPr>
          <p:cNvCxnSpPr>
            <a:stCxn id="12" idx="0"/>
            <a:endCxn id="14" idx="2"/>
          </p:cNvCxnSpPr>
          <p:nvPr/>
        </p:nvCxnSpPr>
        <p:spPr>
          <a:xfrm flipV="1">
            <a:off x="5306255" y="4324012"/>
            <a:ext cx="0" cy="4951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D57FFDE3-9816-49C0-BBB9-1A7EF703F9A5}"/>
              </a:ext>
            </a:extLst>
          </p:cNvPr>
          <p:cNvCxnSpPr>
            <a:stCxn id="11" idx="0"/>
          </p:cNvCxnSpPr>
          <p:nvPr/>
        </p:nvCxnSpPr>
        <p:spPr>
          <a:xfrm flipV="1">
            <a:off x="2184687" y="3267994"/>
            <a:ext cx="0" cy="67713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カギ線コネクタ 79">
            <a:extLst>
              <a:ext uri="{FF2B5EF4-FFF2-40B4-BE49-F238E27FC236}">
                <a16:creationId xmlns:a16="http://schemas.microsoft.com/office/drawing/2014/main" id="{12CF24BD-907D-4CCD-B3CB-4AF285BDF98E}"/>
              </a:ext>
            </a:extLst>
          </p:cNvPr>
          <p:cNvCxnSpPr>
            <a:stCxn id="14" idx="0"/>
            <a:endCxn id="17" idx="2"/>
          </p:cNvCxnSpPr>
          <p:nvPr/>
        </p:nvCxnSpPr>
        <p:spPr>
          <a:xfrm rot="16200000" flipV="1">
            <a:off x="3813431" y="2452306"/>
            <a:ext cx="672641" cy="231300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766FC0D-F047-4089-AA7D-F31175ECF2D1}"/>
              </a:ext>
            </a:extLst>
          </p:cNvPr>
          <p:cNvSpPr txBox="1"/>
          <p:nvPr/>
        </p:nvSpPr>
        <p:spPr>
          <a:xfrm>
            <a:off x="1945603" y="2767676"/>
            <a:ext cx="217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（地域包括ケア病床）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AC51EE85-8BA5-4904-8E3C-491BCC95CD1C}"/>
              </a:ext>
            </a:extLst>
          </p:cNvPr>
          <p:cNvCxnSpPr>
            <a:cxnSpLocks/>
          </p:cNvCxnSpPr>
          <p:nvPr/>
        </p:nvCxnSpPr>
        <p:spPr>
          <a:xfrm flipH="1">
            <a:off x="1615219" y="1841032"/>
            <a:ext cx="5354666" cy="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10AA6277-50B4-443A-BF34-EE4E8ED63AF6}"/>
              </a:ext>
            </a:extLst>
          </p:cNvPr>
          <p:cNvCxnSpPr>
            <a:cxnSpLocks/>
          </p:cNvCxnSpPr>
          <p:nvPr/>
        </p:nvCxnSpPr>
        <p:spPr>
          <a:xfrm>
            <a:off x="6963579" y="1841032"/>
            <a:ext cx="6307" cy="1771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BA39DCFE-2E3A-4B2F-B0F2-55D1F4E6C800}"/>
              </a:ext>
            </a:extLst>
          </p:cNvPr>
          <p:cNvCxnSpPr>
            <a:stCxn id="5" idx="3"/>
          </p:cNvCxnSpPr>
          <p:nvPr/>
        </p:nvCxnSpPr>
        <p:spPr>
          <a:xfrm>
            <a:off x="2714438" y="3618396"/>
            <a:ext cx="4249141" cy="5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C9861350-36F2-4AFA-B3B5-505E57F8C4CA}"/>
              </a:ext>
            </a:extLst>
          </p:cNvPr>
          <p:cNvCxnSpPr>
            <a:stCxn id="5" idx="3"/>
          </p:cNvCxnSpPr>
          <p:nvPr/>
        </p:nvCxnSpPr>
        <p:spPr>
          <a:xfrm flipH="1">
            <a:off x="2703119" y="3618396"/>
            <a:ext cx="11319" cy="1759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E7EED17C-A5CF-40FA-8DB7-483BC3A61763}"/>
              </a:ext>
            </a:extLst>
          </p:cNvPr>
          <p:cNvCxnSpPr>
            <a:cxnSpLocks/>
          </p:cNvCxnSpPr>
          <p:nvPr/>
        </p:nvCxnSpPr>
        <p:spPr>
          <a:xfrm>
            <a:off x="1631515" y="5369517"/>
            <a:ext cx="10716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23DC658D-2C79-45F7-A14B-ABC17D97129F}"/>
              </a:ext>
            </a:extLst>
          </p:cNvPr>
          <p:cNvCxnSpPr>
            <a:cxnSpLocks/>
          </p:cNvCxnSpPr>
          <p:nvPr/>
        </p:nvCxnSpPr>
        <p:spPr>
          <a:xfrm>
            <a:off x="1631515" y="1769494"/>
            <a:ext cx="0" cy="3582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AA79916-86DD-4EBB-AB72-1B9B5E32DE91}"/>
              </a:ext>
            </a:extLst>
          </p:cNvPr>
          <p:cNvCxnSpPr>
            <a:cxnSpLocks/>
          </p:cNvCxnSpPr>
          <p:nvPr/>
        </p:nvCxnSpPr>
        <p:spPr>
          <a:xfrm flipV="1">
            <a:off x="8179794" y="4320212"/>
            <a:ext cx="0" cy="49517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角丸四角形 134">
            <a:extLst>
              <a:ext uri="{FF2B5EF4-FFF2-40B4-BE49-F238E27FC236}">
                <a16:creationId xmlns:a16="http://schemas.microsoft.com/office/drawing/2014/main" id="{489225A2-15F1-48F8-88D2-9B11FA2F906D}"/>
              </a:ext>
            </a:extLst>
          </p:cNvPr>
          <p:cNvSpPr/>
          <p:nvPr/>
        </p:nvSpPr>
        <p:spPr>
          <a:xfrm>
            <a:off x="4714729" y="4640094"/>
            <a:ext cx="4150000" cy="715052"/>
          </a:xfrm>
          <a:prstGeom prst="roundRect">
            <a:avLst>
              <a:gd name="adj" fmla="val 33024"/>
            </a:avLst>
          </a:pr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1" name="角丸四角形 135">
            <a:extLst>
              <a:ext uri="{FF2B5EF4-FFF2-40B4-BE49-F238E27FC236}">
                <a16:creationId xmlns:a16="http://schemas.microsoft.com/office/drawing/2014/main" id="{E9F2C722-7CF8-4178-9889-B438D4AD4C68}"/>
              </a:ext>
            </a:extLst>
          </p:cNvPr>
          <p:cNvSpPr/>
          <p:nvPr/>
        </p:nvSpPr>
        <p:spPr>
          <a:xfrm>
            <a:off x="4650304" y="3811235"/>
            <a:ext cx="4214425" cy="696026"/>
          </a:xfrm>
          <a:prstGeom prst="roundRect">
            <a:avLst>
              <a:gd name="adj" fmla="val 33024"/>
            </a:avLst>
          </a:pr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4965FCB-2F50-4D1C-818F-520C9925B14F}"/>
              </a:ext>
            </a:extLst>
          </p:cNvPr>
          <p:cNvSpPr txBox="1"/>
          <p:nvPr/>
        </p:nvSpPr>
        <p:spPr>
          <a:xfrm>
            <a:off x="7755478" y="5133894"/>
            <a:ext cx="138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訪看ステーション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95FE31F-86EC-4B1A-BCF0-2035B87FE60B}"/>
              </a:ext>
            </a:extLst>
          </p:cNvPr>
          <p:cNvSpPr txBox="1"/>
          <p:nvPr/>
        </p:nvSpPr>
        <p:spPr>
          <a:xfrm>
            <a:off x="7709084" y="3685592"/>
            <a:ext cx="1441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在宅支援診療所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280B97D-4E5F-4B04-B14C-DF53BA2B24CA}"/>
              </a:ext>
            </a:extLst>
          </p:cNvPr>
          <p:cNvSpPr txBox="1"/>
          <p:nvPr/>
        </p:nvSpPr>
        <p:spPr>
          <a:xfrm>
            <a:off x="508295" y="5553770"/>
            <a:ext cx="902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在宅患者</a:t>
            </a:r>
          </a:p>
        </p:txBody>
      </p:sp>
      <p:sp>
        <p:nvSpPr>
          <p:cNvPr id="45" name="円/楕円 1">
            <a:extLst>
              <a:ext uri="{FF2B5EF4-FFF2-40B4-BE49-F238E27FC236}">
                <a16:creationId xmlns:a16="http://schemas.microsoft.com/office/drawing/2014/main" id="{309AB029-EDE7-4384-A738-6B5386F1E349}"/>
              </a:ext>
            </a:extLst>
          </p:cNvPr>
          <p:cNvSpPr/>
          <p:nvPr/>
        </p:nvSpPr>
        <p:spPr>
          <a:xfrm>
            <a:off x="7138833" y="3027222"/>
            <a:ext cx="1269999" cy="24748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6" name="カギ線コネクタ 119">
            <a:extLst>
              <a:ext uri="{FF2B5EF4-FFF2-40B4-BE49-F238E27FC236}">
                <a16:creationId xmlns:a16="http://schemas.microsoft.com/office/drawing/2014/main" id="{98933867-82C6-4274-BD0F-08E26B4BD988}"/>
              </a:ext>
            </a:extLst>
          </p:cNvPr>
          <p:cNvCxnSpPr>
            <a:stCxn id="21" idx="0"/>
          </p:cNvCxnSpPr>
          <p:nvPr/>
        </p:nvCxnSpPr>
        <p:spPr>
          <a:xfrm rot="16200000" flipV="1">
            <a:off x="6834221" y="2628039"/>
            <a:ext cx="1183859" cy="1499852"/>
          </a:xfrm>
          <a:prstGeom prst="bent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2BF1392D-8769-47AF-9922-F8DA4B610C6B}"/>
              </a:ext>
            </a:extLst>
          </p:cNvPr>
          <p:cNvSpPr txBox="1"/>
          <p:nvPr/>
        </p:nvSpPr>
        <p:spPr>
          <a:xfrm>
            <a:off x="7909770" y="2439437"/>
            <a:ext cx="17684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急変時に紹介</a:t>
            </a:r>
          </a:p>
        </p:txBody>
      </p:sp>
      <p:sp>
        <p:nvSpPr>
          <p:cNvPr id="48" name="角丸四角形 66">
            <a:extLst>
              <a:ext uri="{FF2B5EF4-FFF2-40B4-BE49-F238E27FC236}">
                <a16:creationId xmlns:a16="http://schemas.microsoft.com/office/drawing/2014/main" id="{528A7639-E76E-46E3-A78A-0AE925382808}"/>
              </a:ext>
            </a:extLst>
          </p:cNvPr>
          <p:cNvSpPr/>
          <p:nvPr/>
        </p:nvSpPr>
        <p:spPr>
          <a:xfrm>
            <a:off x="1479242" y="3792209"/>
            <a:ext cx="4459338" cy="715052"/>
          </a:xfrm>
          <a:prstGeom prst="roundRect">
            <a:avLst>
              <a:gd name="adj" fmla="val 33024"/>
            </a:avLst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1B6C275-455F-4E83-B46A-D937E59F4D8B}"/>
              </a:ext>
            </a:extLst>
          </p:cNvPr>
          <p:cNvSpPr txBox="1"/>
          <p:nvPr/>
        </p:nvSpPr>
        <p:spPr>
          <a:xfrm>
            <a:off x="2988690" y="3889979"/>
            <a:ext cx="1666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プラットホームで管理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8F01E15C-765F-48D8-871A-43FA6EED46E5}"/>
              </a:ext>
            </a:extLst>
          </p:cNvPr>
          <p:cNvSpPr/>
          <p:nvPr/>
        </p:nvSpPr>
        <p:spPr>
          <a:xfrm>
            <a:off x="4254290" y="2410846"/>
            <a:ext cx="2548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緊急入院</a:t>
            </a:r>
            <a:endParaRPr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急性期病床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5FDB7E50-B396-4E50-8F0A-59EF37832E75}"/>
              </a:ext>
            </a:extLst>
          </p:cNvPr>
          <p:cNvCxnSpPr>
            <a:cxnSpLocks/>
          </p:cNvCxnSpPr>
          <p:nvPr/>
        </p:nvCxnSpPr>
        <p:spPr>
          <a:xfrm flipH="1">
            <a:off x="4034728" y="2765662"/>
            <a:ext cx="31442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84A4CD5-0F16-492D-A51B-F1629FBFC57B}"/>
              </a:ext>
            </a:extLst>
          </p:cNvPr>
          <p:cNvSpPr txBox="1"/>
          <p:nvPr/>
        </p:nvSpPr>
        <p:spPr>
          <a:xfrm>
            <a:off x="436009" y="790732"/>
            <a:ext cx="7378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緩和ケアチームの役割</a:t>
            </a:r>
          </a:p>
        </p:txBody>
      </p: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224DF8D8-4033-4985-8C1D-F7CA048AB24A}"/>
              </a:ext>
            </a:extLst>
          </p:cNvPr>
          <p:cNvCxnSpPr>
            <a:cxnSpLocks/>
          </p:cNvCxnSpPr>
          <p:nvPr/>
        </p:nvCxnSpPr>
        <p:spPr>
          <a:xfrm flipH="1">
            <a:off x="6703707" y="2965788"/>
            <a:ext cx="623933" cy="181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FE6A313C-8BE8-4E38-9D8D-BE725A3F6279}"/>
              </a:ext>
            </a:extLst>
          </p:cNvPr>
          <p:cNvCxnSpPr>
            <a:cxnSpLocks/>
          </p:cNvCxnSpPr>
          <p:nvPr/>
        </p:nvCxnSpPr>
        <p:spPr>
          <a:xfrm>
            <a:off x="7318621" y="2949581"/>
            <a:ext cx="18039" cy="186580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角丸四角形 45">
            <a:extLst>
              <a:ext uri="{FF2B5EF4-FFF2-40B4-BE49-F238E27FC236}">
                <a16:creationId xmlns:a16="http://schemas.microsoft.com/office/drawing/2014/main" id="{58EA3216-BCB2-4866-B8AC-FE0CFFA7D273}"/>
              </a:ext>
            </a:extLst>
          </p:cNvPr>
          <p:cNvSpPr/>
          <p:nvPr/>
        </p:nvSpPr>
        <p:spPr>
          <a:xfrm>
            <a:off x="6973383" y="4817136"/>
            <a:ext cx="700212" cy="378882"/>
          </a:xfrm>
          <a:prstGeom prst="roundRect">
            <a:avLst>
              <a:gd name="adj" fmla="val 0"/>
            </a:avLst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387645BA-30AD-4DB3-8779-A339CBBB240D}"/>
              </a:ext>
            </a:extLst>
          </p:cNvPr>
          <p:cNvSpPr txBox="1"/>
          <p:nvPr/>
        </p:nvSpPr>
        <p:spPr>
          <a:xfrm>
            <a:off x="54969" y="4130876"/>
            <a:ext cx="1768433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ADL</a:t>
            </a:r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低下で紹介</a:t>
            </a:r>
          </a:p>
        </p:txBody>
      </p:sp>
    </p:spTree>
    <p:extLst>
      <p:ext uri="{BB962C8B-B14F-4D97-AF65-F5344CB8AC3E}">
        <p14:creationId xmlns:p14="http://schemas.microsoft.com/office/powerpoint/2010/main" val="2954604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FF3B8-2A34-4628-8ADA-24D4E9BBC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92526" y="1095977"/>
            <a:ext cx="7886700" cy="994172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B3E24E-0305-41A2-9AC5-D7C7F7221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235" y="1617049"/>
            <a:ext cx="8179274" cy="406088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kumimoji="1" lang="en-US" altLang="ja-JP" dirty="0"/>
          </a:p>
          <a:p>
            <a:pPr>
              <a:lnSpc>
                <a:spcPct val="170000"/>
              </a:lnSpc>
            </a:pPr>
            <a:r>
              <a:rPr lang="ja-JP" altLang="en-US" dirty="0"/>
              <a:t>在宅医療では疾患（臓器）ではなく、症状が問題になる</a:t>
            </a:r>
            <a:endParaRPr lang="en-US" altLang="ja-JP" dirty="0"/>
          </a:p>
          <a:p>
            <a:pPr>
              <a:lnSpc>
                <a:spcPct val="170000"/>
              </a:lnSpc>
            </a:pPr>
            <a:r>
              <a:rPr lang="ja-JP" altLang="en-US" dirty="0"/>
              <a:t>ヒト</a:t>
            </a:r>
            <a:r>
              <a:rPr kumimoji="1" lang="ja-JP" altLang="en-US" dirty="0"/>
              <a:t>は急変のまえに</a:t>
            </a:r>
            <a:r>
              <a:rPr kumimoji="1" lang="en-US" altLang="ja-JP" dirty="0"/>
              <a:t>ADL</a:t>
            </a:r>
            <a:r>
              <a:rPr kumimoji="1" lang="ja-JP" altLang="en-US" dirty="0"/>
              <a:t>が低下する</a:t>
            </a:r>
            <a:endParaRPr kumimoji="1" lang="en-US" altLang="ja-JP" dirty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/>
              <a:t>　　臓器機能低下→</a:t>
            </a:r>
            <a:r>
              <a:rPr lang="en-US" altLang="ja-JP" dirty="0"/>
              <a:t>ADL</a:t>
            </a:r>
            <a:r>
              <a:rPr lang="ja-JP" altLang="en-US" dirty="0"/>
              <a:t>低下→症状悪化</a:t>
            </a:r>
            <a:r>
              <a:rPr lang="en-US" altLang="ja-JP" dirty="0"/>
              <a:t>/</a:t>
            </a:r>
            <a:r>
              <a:rPr lang="ja-JP" altLang="en-US" dirty="0"/>
              <a:t>バイタル変化→救急搬送</a:t>
            </a:r>
            <a:endParaRPr kumimoji="1" lang="en-US" altLang="ja-JP" dirty="0"/>
          </a:p>
          <a:p>
            <a:pPr>
              <a:lnSpc>
                <a:spcPct val="170000"/>
              </a:lnSpc>
            </a:pPr>
            <a:r>
              <a:rPr lang="ja-JP" altLang="en-US" dirty="0"/>
              <a:t>在宅と病院は（本当は）繋がっている</a:t>
            </a:r>
            <a:endParaRPr lang="en-US" altLang="ja-JP" dirty="0"/>
          </a:p>
          <a:p>
            <a:pPr>
              <a:lnSpc>
                <a:spcPct val="170000"/>
              </a:lnSpc>
            </a:pPr>
            <a:r>
              <a:rPr lang="ja-JP" altLang="en-US" dirty="0"/>
              <a:t>日本は在宅で安心して過ごせる良い国</a:t>
            </a:r>
            <a:endParaRPr lang="en-US" altLang="ja-JP" dirty="0"/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dirty="0"/>
              <a:t>　ー　ただし、多くの場合、制度がうまく利用されていない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29605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214" y="352222"/>
            <a:ext cx="8333060" cy="128266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早期からの緩和ケアが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生存期間を延ばした要因は何か？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08485" y="2020431"/>
            <a:ext cx="8333060" cy="798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１．化学療法を受けた時期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08485" y="2818892"/>
            <a:ext cx="8458239" cy="3170099"/>
          </a:xfrm>
          <a:prstGeom prst="rect">
            <a:avLst/>
          </a:prstGeom>
          <a:ln>
            <a:solidFill>
              <a:srgbClr val="21498A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000" b="1" dirty="0"/>
              <a:t>Table 3. </a:t>
            </a:r>
            <a:r>
              <a:rPr lang="en-US" altLang="ja-JP" sz="2000" dirty="0"/>
              <a:t>Chemotherapy Use  and Hospice Services at End of Life (n = 129)</a:t>
            </a:r>
            <a:endParaRPr lang="en-US" altLang="ja-JP" sz="5400" dirty="0"/>
          </a:p>
          <a:p>
            <a:endParaRPr lang="en-US" altLang="ja-JP" sz="2000" dirty="0"/>
          </a:p>
          <a:p>
            <a:r>
              <a:rPr lang="ja-JP" altLang="en-US" sz="2000" dirty="0"/>
              <a:t>　　　　　　　　　　　　　　　　　　　　　</a:t>
            </a:r>
            <a:r>
              <a:rPr lang="en-US" altLang="ja-JP" sz="2000" dirty="0"/>
              <a:t>Standard Care         </a:t>
            </a:r>
            <a:r>
              <a:rPr lang="ja-JP" altLang="en-US" sz="2000" dirty="0"/>
              <a:t>　</a:t>
            </a:r>
            <a:r>
              <a:rPr lang="en-US" altLang="ja-JP" sz="2000" dirty="0"/>
              <a:t> </a:t>
            </a:r>
            <a:r>
              <a:rPr lang="ja-JP" altLang="en-US" sz="2000" dirty="0"/>
              <a:t>　</a:t>
            </a:r>
            <a:r>
              <a:rPr lang="en-US" altLang="ja-JP" sz="2000" dirty="0"/>
              <a:t>Early Palliative Care</a:t>
            </a:r>
          </a:p>
          <a:p>
            <a:endParaRPr lang="en-US" altLang="ja-JP" sz="2000" dirty="0"/>
          </a:p>
          <a:p>
            <a:r>
              <a:rPr lang="ja-JP" altLang="en-US" sz="2000" dirty="0"/>
              <a:t>　　　　　　　　　　　　　　　</a:t>
            </a:r>
            <a:r>
              <a:rPr lang="en-US" altLang="ja-JP" sz="2000" dirty="0"/>
              <a:t>			No.           </a:t>
            </a:r>
            <a:r>
              <a:rPr lang="ja-JP" altLang="en-US" sz="2000" dirty="0"/>
              <a:t>　</a:t>
            </a:r>
            <a:r>
              <a:rPr lang="en-US" altLang="ja-JP" sz="2000" dirty="0"/>
              <a:t>%                 No.             %        </a:t>
            </a:r>
            <a:r>
              <a:rPr lang="ja-JP" altLang="en-US" sz="2000" dirty="0"/>
              <a:t>　</a:t>
            </a:r>
            <a:r>
              <a:rPr lang="en-US" altLang="ja-JP" sz="2000" dirty="0"/>
              <a:t>  </a:t>
            </a:r>
            <a:r>
              <a:rPr lang="en-US" altLang="ja-JP" sz="2000" i="1" dirty="0"/>
              <a:t>P</a:t>
            </a:r>
            <a:endParaRPr lang="en-US" altLang="ja-JP" sz="2000" dirty="0"/>
          </a:p>
          <a:p>
            <a:pPr lvl="1"/>
            <a:r>
              <a:rPr lang="en-US" altLang="ja-JP" sz="2000" dirty="0"/>
              <a:t>Any within 60 days  of death	47 of 67	</a:t>
            </a:r>
            <a:r>
              <a:rPr lang="ja-JP" altLang="en-US" sz="2000" dirty="0"/>
              <a:t>　</a:t>
            </a:r>
            <a:r>
              <a:rPr lang="en-US" altLang="ja-JP" sz="2000" dirty="0"/>
              <a:t>70.1		32 of 61	</a:t>
            </a:r>
            <a:r>
              <a:rPr lang="ja-JP" altLang="en-US" sz="2000" dirty="0"/>
              <a:t>　</a:t>
            </a:r>
            <a:r>
              <a:rPr lang="en-US" altLang="ja-JP" sz="2000" dirty="0"/>
              <a:t>52.5 </a:t>
            </a:r>
            <a:r>
              <a:rPr lang="ja-JP" altLang="ja-JP" sz="2000" dirty="0"/>
              <a:t>　</a:t>
            </a:r>
            <a:r>
              <a:rPr lang="ja-JP" altLang="en-US" sz="2000" dirty="0"/>
              <a:t>　</a:t>
            </a:r>
            <a:r>
              <a:rPr lang="en-US" altLang="ja-JP" sz="2000" b="1" dirty="0">
                <a:solidFill>
                  <a:srgbClr val="FF0000"/>
                </a:solidFill>
              </a:rPr>
              <a:t>.05</a:t>
            </a:r>
            <a:r>
              <a:rPr lang="en-US" altLang="ja-JP" sz="2000" dirty="0"/>
              <a:t>	</a:t>
            </a:r>
          </a:p>
          <a:p>
            <a:pPr lvl="1"/>
            <a:r>
              <a:rPr lang="en-US" altLang="ja-JP" sz="2000" dirty="0"/>
              <a:t>Any within 30 days  of death	29 of 67	</a:t>
            </a:r>
            <a:r>
              <a:rPr lang="ja-JP" altLang="en-US" sz="2000" dirty="0"/>
              <a:t>　</a:t>
            </a:r>
            <a:r>
              <a:rPr lang="en-US" altLang="ja-JP" sz="2000" dirty="0"/>
              <a:t>43.3		18 of 60	</a:t>
            </a:r>
            <a:r>
              <a:rPr lang="ja-JP" altLang="en-US" sz="2000" dirty="0"/>
              <a:t>　</a:t>
            </a:r>
            <a:r>
              <a:rPr lang="en-US" altLang="ja-JP" sz="2000" dirty="0"/>
              <a:t>30.0	  .14	</a:t>
            </a:r>
          </a:p>
          <a:p>
            <a:pPr lvl="1"/>
            <a:r>
              <a:rPr lang="en-US" altLang="ja-JP" sz="2000" dirty="0"/>
              <a:t>Any within 14 days  of death	16 of 67	</a:t>
            </a:r>
            <a:r>
              <a:rPr lang="ja-JP" altLang="en-US" sz="2000" dirty="0"/>
              <a:t>　</a:t>
            </a:r>
            <a:r>
              <a:rPr lang="en-US" altLang="ja-JP" sz="2000" dirty="0"/>
              <a:t>23.9		8 of 59	</a:t>
            </a:r>
            <a:r>
              <a:rPr lang="ja-JP" altLang="en-US" sz="2000" dirty="0"/>
              <a:t>　</a:t>
            </a:r>
            <a:r>
              <a:rPr lang="en-US" altLang="ja-JP" sz="2000" dirty="0"/>
              <a:t>13.6    </a:t>
            </a:r>
            <a:r>
              <a:rPr lang="ja-JP" altLang="en-US" sz="2000" dirty="0"/>
              <a:t>　</a:t>
            </a:r>
            <a:r>
              <a:rPr lang="en-US" altLang="ja-JP" sz="2000" dirty="0"/>
              <a:t>.18	</a:t>
            </a:r>
          </a:p>
          <a:p>
            <a:pPr lvl="1"/>
            <a:endParaRPr lang="en-US" altLang="ja-JP" sz="2000" dirty="0"/>
          </a:p>
          <a:p>
            <a:r>
              <a:rPr lang="en-US" altLang="ja-JP" sz="2000" dirty="0"/>
              <a:t>        Days between last  dose and death for final chemotherapy regimen		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0214" y="6125482"/>
            <a:ext cx="892141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rgbClr val="21498A"/>
                </a:solidFill>
              </a:rPr>
              <a:t>JA Greer </a:t>
            </a:r>
            <a:r>
              <a:rPr lang="en-US" altLang="ja-JP" sz="1600" dirty="0" err="1">
                <a:solidFill>
                  <a:srgbClr val="21498A"/>
                </a:solidFill>
              </a:rPr>
              <a:t>et.al.:Effect</a:t>
            </a:r>
            <a:r>
              <a:rPr lang="en-US" altLang="ja-JP" sz="1600" dirty="0">
                <a:solidFill>
                  <a:srgbClr val="21498A"/>
                </a:solidFill>
              </a:rPr>
              <a:t> of Early Palliative Care on Chemotherapy Use and End-of-Life Care in Patients With Metastatic Non–Small-Cell Lung Cancer. J </a:t>
            </a:r>
            <a:r>
              <a:rPr lang="en-US" altLang="ja-JP" sz="1600" dirty="0" err="1">
                <a:solidFill>
                  <a:srgbClr val="21498A"/>
                </a:solidFill>
              </a:rPr>
              <a:t>Clin</a:t>
            </a:r>
            <a:r>
              <a:rPr lang="en-US" altLang="ja-JP" sz="1600" dirty="0">
                <a:solidFill>
                  <a:srgbClr val="21498A"/>
                </a:solidFill>
              </a:rPr>
              <a:t> </a:t>
            </a:r>
            <a:r>
              <a:rPr lang="en-US" altLang="ja-JP" sz="1600" dirty="0" err="1">
                <a:solidFill>
                  <a:srgbClr val="21498A"/>
                </a:solidFill>
              </a:rPr>
              <a:t>Oncol</a:t>
            </a:r>
            <a:r>
              <a:rPr lang="en-US" altLang="ja-JP" sz="1600" dirty="0">
                <a:solidFill>
                  <a:srgbClr val="21498A"/>
                </a:solidFill>
              </a:rPr>
              <a:t>. 2012 Feb 1;30(4):394-400.</a:t>
            </a:r>
            <a:endParaRPr lang="ja-JP" altLang="ja-JP" sz="1600" dirty="0">
              <a:solidFill>
                <a:srgbClr val="2149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52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58540" y="3476786"/>
            <a:ext cx="8333060" cy="798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．病状の正しい理解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10940" y="4369710"/>
            <a:ext cx="8333060" cy="1215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/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・治療によるリスクとベネフィットの説明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/>
              <a:buNone/>
            </a:pP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7D73A48-1D42-4BF9-A46F-7826AB17F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02" y="1596304"/>
            <a:ext cx="8333060" cy="1282661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早期からの緩和ケアが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生存期間を延ばした要因は何か？</a:t>
            </a:r>
            <a:endParaRPr lang="en-US" altLang="ja-JP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72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356"/>
            <a:ext cx="9332536" cy="602621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30706" y="6211670"/>
            <a:ext cx="813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solidFill>
                  <a:srgbClr val="21498A"/>
                </a:solidFill>
              </a:rPr>
              <a:t>JS </a:t>
            </a:r>
            <a:r>
              <a:rPr lang="en-US" altLang="ja-JP" sz="1400" dirty="0" err="1">
                <a:solidFill>
                  <a:srgbClr val="21498A"/>
                </a:solidFill>
              </a:rPr>
              <a:t>Temel</a:t>
            </a:r>
            <a:r>
              <a:rPr lang="en-US" altLang="ja-JP" sz="1400" dirty="0">
                <a:solidFill>
                  <a:srgbClr val="21498A"/>
                </a:solidFill>
              </a:rPr>
              <a:t> </a:t>
            </a:r>
            <a:r>
              <a:rPr lang="en-US" altLang="ja-JP" sz="1400" dirty="0" err="1">
                <a:solidFill>
                  <a:srgbClr val="21498A"/>
                </a:solidFill>
              </a:rPr>
              <a:t>et.al.:Longitudinal</a:t>
            </a:r>
            <a:r>
              <a:rPr lang="en-US" altLang="ja-JP" sz="1400" dirty="0">
                <a:solidFill>
                  <a:srgbClr val="21498A"/>
                </a:solidFill>
              </a:rPr>
              <a:t> perceptions of prognosis and goals of therapy in patients with metastatic non-small-cell lung cancer: results of a randomized study of early palliative </a:t>
            </a:r>
            <a:r>
              <a:rPr lang="en-US" altLang="ja-JP" sz="1400" dirty="0" err="1">
                <a:solidFill>
                  <a:srgbClr val="21498A"/>
                </a:solidFill>
              </a:rPr>
              <a:t>care.:J</a:t>
            </a:r>
            <a:r>
              <a:rPr lang="en-US" altLang="ja-JP" sz="1400" dirty="0">
                <a:solidFill>
                  <a:srgbClr val="21498A"/>
                </a:solidFill>
              </a:rPr>
              <a:t> Clin2011 Jun 10;29(17):2319-26.</a:t>
            </a:r>
            <a:endParaRPr lang="ja-JP" altLang="ja-JP" sz="1400" dirty="0">
              <a:solidFill>
                <a:srgbClr val="2149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59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0322" y="1623144"/>
            <a:ext cx="8229600" cy="1143000"/>
          </a:xfrm>
        </p:spPr>
        <p:txBody>
          <a:bodyPr/>
          <a:lstStyle/>
          <a:p>
            <a:pPr algn="l"/>
            <a:r>
              <a:rPr lang="ja-JP" altLang="en-US" sz="3600" dirty="0">
                <a:latin typeface="+mn-ea"/>
                <a:ea typeface="+mn-ea"/>
                <a:cs typeface="Times New Roman" panose="02020603050405020304" pitchFamily="18" charset="0"/>
              </a:rPr>
              <a:t>結論として</a:t>
            </a:r>
            <a:endParaRPr kumimoji="1" lang="ja-JP" altLang="en-US" sz="3600" dirty="0"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0322" y="3038916"/>
            <a:ext cx="8229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/>
              <a:t>化学療法を受けたあとではなく、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化学療法を受けているときの緩和ケアが大事</a:t>
            </a:r>
            <a:r>
              <a:rPr lang="en-US" altLang="ja-JP" dirty="0"/>
              <a:t>! </a:t>
            </a:r>
          </a:p>
          <a:p>
            <a:pPr marL="0" indent="0">
              <a:buNone/>
            </a:pPr>
            <a:r>
              <a:rPr lang="ja-JP" altLang="en-US" dirty="0"/>
              <a:t>　　⇓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早期からの緩和ケアが重要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0827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0322" y="2962356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4800" dirty="0">
                <a:latin typeface="+mn-ea"/>
                <a:ea typeface="+mn-ea"/>
                <a:cs typeface="Times New Roman" panose="02020603050405020304" pitchFamily="18" charset="0"/>
              </a:rPr>
              <a:t>日本の緩和ケアと</a:t>
            </a:r>
            <a:br>
              <a:rPr kumimoji="1" lang="en-US" altLang="ja-JP" sz="4800" dirty="0">
                <a:latin typeface="+mn-ea"/>
                <a:ea typeface="+mn-ea"/>
                <a:cs typeface="Times New Roman" panose="02020603050405020304" pitchFamily="18" charset="0"/>
              </a:rPr>
            </a:br>
            <a:r>
              <a:rPr kumimoji="1" lang="ja-JP" altLang="en-US" sz="4800" dirty="0">
                <a:latin typeface="+mn-ea"/>
                <a:ea typeface="+mn-ea"/>
                <a:cs typeface="Times New Roman" panose="02020603050405020304" pitchFamily="18" charset="0"/>
              </a:rPr>
              <a:t>海外の緩和ケアは違うのか？</a:t>
            </a:r>
          </a:p>
        </p:txBody>
      </p:sp>
    </p:spTree>
    <p:extLst>
      <p:ext uri="{BB962C8B-B14F-4D97-AF65-F5344CB8AC3E}">
        <p14:creationId xmlns:p14="http://schemas.microsoft.com/office/powerpoint/2010/main" val="181918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9418" y="2750302"/>
            <a:ext cx="8333060" cy="1282661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海外の緩和ケアのガイドライン</a:t>
            </a:r>
            <a:endParaRPr lang="en-US" altLang="ja-JP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（米国</a:t>
            </a:r>
            <a:r>
              <a:rPr lang="en-US" altLang="ja-JP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NCCN</a:t>
            </a:r>
            <a:r>
              <a:rPr lang="ja-JP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US" altLang="ja-JP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80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9418" y="684696"/>
            <a:ext cx="8333060" cy="214701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NCCN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の緩和ケアの定義：</a:t>
            </a:r>
            <a:endParaRPr lang="en-US" altLang="ja-JP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 of palliative care is to</a:t>
            </a:r>
            <a:r>
              <a:rPr lang="en-US" altLang="ja-JP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ja-JP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anticipate</a:t>
            </a:r>
            <a:r>
              <a:rPr lang="en-US" altLang="ja-JP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lang="en-US" altLang="ja-JP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reduce suffering and to support the best possible quality of life for patients and their families, regardless of the stage of the disease or the need for other therapies.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ja-JP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緩和ケアの目標は、病期や治療の必要性に関わらず、</a:t>
            </a:r>
            <a:r>
              <a:rPr lang="ja-JP" altLang="en-US" sz="28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苦痛の予期、予防</a:t>
            </a:r>
            <a:r>
              <a:rPr lang="ja-JP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緩和であり、患者と家族にとっての　最良の</a:t>
            </a:r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QOL</a:t>
            </a:r>
            <a:r>
              <a:rPr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を支援することにある。</a:t>
            </a:r>
            <a:endParaRPr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27559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1498A"/>
        </a:solidFill>
      </a:spPr>
      <a:bodyPr rtlCol="0" anchor="ctr"/>
      <a:lstStyle>
        <a:defPPr>
          <a:defRPr sz="20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726</Words>
  <Application>Microsoft Office PowerPoint</Application>
  <PresentationFormat>画面に合わせる (4:3)</PresentationFormat>
  <Paragraphs>140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Meiryo UI</vt:lpstr>
      <vt:lpstr>ＭＳ Ｐゴシック</vt:lpstr>
      <vt:lpstr>游ゴシック</vt:lpstr>
      <vt:lpstr>Arial</vt:lpstr>
      <vt:lpstr>Calibri</vt:lpstr>
      <vt:lpstr>Times New Roman</vt:lpstr>
      <vt:lpstr>ホワイト</vt:lpstr>
      <vt:lpstr>生きるということ　死ぬということ  　緩和ケアを考える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結論として</vt:lpstr>
      <vt:lpstr>日本の緩和ケアと 海外の緩和ケアは違うのか？</vt:lpstr>
      <vt:lpstr>PowerPoint プレゼンテーション</vt:lpstr>
      <vt:lpstr>PowerPoint プレゼンテーション</vt:lpstr>
      <vt:lpstr>PowerPoint プレゼンテーション</vt:lpstr>
      <vt:lpstr>スクリーニング</vt:lpstr>
      <vt:lpstr>評価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緩和ケア３原則</vt:lpstr>
      <vt:lpstr>PowerPoint プレゼンテーション</vt:lpstr>
      <vt:lpstr>PowerPoint プレゼンテーション</vt:lpstr>
      <vt:lpstr>PowerPoint プレゼンテーション</vt:lpstr>
      <vt:lpstr>定期巡回随時対応型訪問介護看護サービス 　　　　　　　　　　　　　　　　　　　　</vt:lpstr>
      <vt:lpstr>PowerPoint プレゼンテーション</vt:lpstr>
      <vt:lpstr>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がん医療と緩和ケア Impact of Palliative Care</dc:title>
  <dc:creator>Kihara</dc:creator>
  <cp:lastModifiedBy>公子 谷合</cp:lastModifiedBy>
  <cp:revision>52</cp:revision>
  <dcterms:created xsi:type="dcterms:W3CDTF">2015-08-05T04:32:44Z</dcterms:created>
  <dcterms:modified xsi:type="dcterms:W3CDTF">2019-09-19T00:41:53Z</dcterms:modified>
</cp:coreProperties>
</file>